
<file path=[Content_Types].xml><?xml version="1.0" encoding="utf-8"?>
<Types xmlns="http://schemas.openxmlformats.org/package/2006/content-types">
  <Default Extension="(null)" ContentType="image/x-emf"/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wdp" ContentType="image/vnd.ms-photo"/>
  <Default Extension="xlsx" ContentType="application/vnd.openxmlformats-officedocument.spreadsheetml.sheet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63"/>
  </p:notesMasterIdLst>
  <p:sldIdLst>
    <p:sldId id="256" r:id="rId2"/>
    <p:sldId id="257" r:id="rId3"/>
    <p:sldId id="395" r:id="rId4"/>
    <p:sldId id="391" r:id="rId5"/>
    <p:sldId id="377" r:id="rId6"/>
    <p:sldId id="268" r:id="rId7"/>
    <p:sldId id="431" r:id="rId8"/>
    <p:sldId id="362" r:id="rId9"/>
    <p:sldId id="367" r:id="rId10"/>
    <p:sldId id="369" r:id="rId11"/>
    <p:sldId id="262" r:id="rId12"/>
    <p:sldId id="437" r:id="rId13"/>
    <p:sldId id="432" r:id="rId14"/>
    <p:sldId id="433" r:id="rId15"/>
    <p:sldId id="375" r:id="rId16"/>
    <p:sldId id="436" r:id="rId17"/>
    <p:sldId id="401" r:id="rId18"/>
    <p:sldId id="403" r:id="rId19"/>
    <p:sldId id="389" r:id="rId20"/>
    <p:sldId id="425" r:id="rId21"/>
    <p:sldId id="265" r:id="rId22"/>
    <p:sldId id="281" r:id="rId23"/>
    <p:sldId id="278" r:id="rId24"/>
    <p:sldId id="266" r:id="rId25"/>
    <p:sldId id="426" r:id="rId26"/>
    <p:sldId id="351" r:id="rId27"/>
    <p:sldId id="396" r:id="rId28"/>
    <p:sldId id="428" r:id="rId29"/>
    <p:sldId id="394" r:id="rId30"/>
    <p:sldId id="260" r:id="rId31"/>
    <p:sldId id="258" r:id="rId32"/>
    <p:sldId id="392" r:id="rId33"/>
    <p:sldId id="434" r:id="rId34"/>
    <p:sldId id="439" r:id="rId35"/>
    <p:sldId id="289" r:id="rId36"/>
    <p:sldId id="290" r:id="rId37"/>
    <p:sldId id="406" r:id="rId38"/>
    <p:sldId id="408" r:id="rId39"/>
    <p:sldId id="365" r:id="rId40"/>
    <p:sldId id="407" r:id="rId41"/>
    <p:sldId id="368" r:id="rId42"/>
    <p:sldId id="410" r:id="rId43"/>
    <p:sldId id="411" r:id="rId44"/>
    <p:sldId id="412" r:id="rId45"/>
    <p:sldId id="371" r:id="rId46"/>
    <p:sldId id="413" r:id="rId47"/>
    <p:sldId id="414" r:id="rId48"/>
    <p:sldId id="415" r:id="rId49"/>
    <p:sldId id="416" r:id="rId50"/>
    <p:sldId id="417" r:id="rId51"/>
    <p:sldId id="418" r:id="rId52"/>
    <p:sldId id="419" r:id="rId53"/>
    <p:sldId id="420" r:id="rId54"/>
    <p:sldId id="421" r:id="rId55"/>
    <p:sldId id="378" r:id="rId56"/>
    <p:sldId id="422" r:id="rId57"/>
    <p:sldId id="423" r:id="rId58"/>
    <p:sldId id="372" r:id="rId59"/>
    <p:sldId id="438" r:id="rId60"/>
    <p:sldId id="435" r:id="rId61"/>
    <p:sldId id="424" r:id="rId6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L1" id="{F76E8268-70FB-DE4E-8E54-41CCCF40B930}">
          <p14:sldIdLst>
            <p14:sldId id="256"/>
            <p14:sldId id="257"/>
            <p14:sldId id="395"/>
            <p14:sldId id="391"/>
            <p14:sldId id="377"/>
            <p14:sldId id="268"/>
            <p14:sldId id="431"/>
            <p14:sldId id="362"/>
            <p14:sldId id="367"/>
            <p14:sldId id="369"/>
            <p14:sldId id="262"/>
            <p14:sldId id="437"/>
            <p14:sldId id="432"/>
            <p14:sldId id="433"/>
            <p14:sldId id="375"/>
            <p14:sldId id="436"/>
            <p14:sldId id="401"/>
            <p14:sldId id="403"/>
            <p14:sldId id="389"/>
            <p14:sldId id="425"/>
            <p14:sldId id="265"/>
            <p14:sldId id="281"/>
            <p14:sldId id="278"/>
            <p14:sldId id="266"/>
            <p14:sldId id="426"/>
            <p14:sldId id="351"/>
            <p14:sldId id="396"/>
            <p14:sldId id="428"/>
            <p14:sldId id="394"/>
            <p14:sldId id="260"/>
            <p14:sldId id="258"/>
            <p14:sldId id="392"/>
            <p14:sldId id="434"/>
            <p14:sldId id="439"/>
            <p14:sldId id="289"/>
            <p14:sldId id="290"/>
            <p14:sldId id="406"/>
            <p14:sldId id="408"/>
            <p14:sldId id="365"/>
            <p14:sldId id="407"/>
            <p14:sldId id="368"/>
            <p14:sldId id="410"/>
            <p14:sldId id="411"/>
            <p14:sldId id="412"/>
            <p14:sldId id="371"/>
            <p14:sldId id="413"/>
            <p14:sldId id="414"/>
            <p14:sldId id="415"/>
            <p14:sldId id="416"/>
            <p14:sldId id="417"/>
            <p14:sldId id="418"/>
            <p14:sldId id="419"/>
            <p14:sldId id="420"/>
            <p14:sldId id="421"/>
            <p14:sldId id="378"/>
            <p14:sldId id="422"/>
            <p14:sldId id="423"/>
            <p14:sldId id="372"/>
            <p14:sldId id="438"/>
            <p14:sldId id="435"/>
            <p14:sldId id="424"/>
          </p14:sldIdLst>
        </p14:section>
        <p14:section name="L2" id="{6C565E71-9075-D54E-B9DC-F55DD8E16794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71E43"/>
    <a:srgbClr val="2B67B3"/>
    <a:srgbClr val="44789D"/>
    <a:srgbClr val="0283C5"/>
    <a:srgbClr val="34A0B0"/>
    <a:srgbClr val="FFD579"/>
    <a:srgbClr val="002D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933"/>
    <p:restoredTop sz="77055"/>
  </p:normalViewPr>
  <p:slideViewPr>
    <p:cSldViewPr snapToGrid="0" snapToObjects="1">
      <p:cViewPr>
        <p:scale>
          <a:sx n="163" d="100"/>
          <a:sy n="163" d="100"/>
        </p:scale>
        <p:origin x="1520" y="6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135252193235201"/>
          <c:y val="3.8364738862654811E-2"/>
          <c:w val="0.82246239345002914"/>
          <c:h val="0.72237175725157632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rgbClr val="FF0000"/>
            </a:solidFill>
            <a:ln>
              <a:solidFill>
                <a:srgbClr val="FF0000"/>
              </a:solidFill>
            </a:ln>
            <a:effectLst/>
          </c:spPr>
          <c:invertIfNegative val="0"/>
          <c:val>
            <c:numRef>
              <c:f>Data!$K$2:$K$240</c:f>
              <c:numCache>
                <c:formatCode>0.0E+00</c:formatCode>
                <c:ptCount val="239"/>
                <c:pt idx="0">
                  <c:v>5259538</c:v>
                </c:pt>
                <c:pt idx="1">
                  <c:v>4241381.5</c:v>
                </c:pt>
                <c:pt idx="2">
                  <c:v>3859574.5</c:v>
                </c:pt>
                <c:pt idx="3">
                  <c:v>3196422.25</c:v>
                </c:pt>
                <c:pt idx="4">
                  <c:v>3099727.25</c:v>
                </c:pt>
                <c:pt idx="5">
                  <c:v>3021765.5</c:v>
                </c:pt>
                <c:pt idx="6">
                  <c:v>2982625.25</c:v>
                </c:pt>
                <c:pt idx="7">
                  <c:v>2882334.75</c:v>
                </c:pt>
                <c:pt idx="8">
                  <c:v>2669112.75</c:v>
                </c:pt>
                <c:pt idx="9">
                  <c:v>2513421</c:v>
                </c:pt>
                <c:pt idx="10">
                  <c:v>2364895.75</c:v>
                </c:pt>
                <c:pt idx="11">
                  <c:v>2293393.5</c:v>
                </c:pt>
                <c:pt idx="12">
                  <c:v>2248253.25</c:v>
                </c:pt>
                <c:pt idx="13">
                  <c:v>2213832.75</c:v>
                </c:pt>
                <c:pt idx="14">
                  <c:v>2165779.5</c:v>
                </c:pt>
                <c:pt idx="15">
                  <c:v>2123487.75</c:v>
                </c:pt>
                <c:pt idx="16">
                  <c:v>2026203.5</c:v>
                </c:pt>
                <c:pt idx="17">
                  <c:v>2010562.625</c:v>
                </c:pt>
                <c:pt idx="18">
                  <c:v>1961877.125</c:v>
                </c:pt>
                <c:pt idx="19">
                  <c:v>1918917.875</c:v>
                </c:pt>
                <c:pt idx="20">
                  <c:v>1872486.125</c:v>
                </c:pt>
                <c:pt idx="21">
                  <c:v>1829155.25</c:v>
                </c:pt>
                <c:pt idx="22">
                  <c:v>1717243.625</c:v>
                </c:pt>
                <c:pt idx="23">
                  <c:v>1621980.625</c:v>
                </c:pt>
                <c:pt idx="24">
                  <c:v>1617321.125</c:v>
                </c:pt>
                <c:pt idx="25">
                  <c:v>1605006.75</c:v>
                </c:pt>
                <c:pt idx="26">
                  <c:v>1541380.375</c:v>
                </c:pt>
                <c:pt idx="27">
                  <c:v>1527492.875</c:v>
                </c:pt>
                <c:pt idx="28">
                  <c:v>1500041.5</c:v>
                </c:pt>
                <c:pt idx="29">
                  <c:v>1479908</c:v>
                </c:pt>
                <c:pt idx="30">
                  <c:v>1470669.25</c:v>
                </c:pt>
                <c:pt idx="31">
                  <c:v>1413172.5</c:v>
                </c:pt>
                <c:pt idx="32">
                  <c:v>1355868.25</c:v>
                </c:pt>
                <c:pt idx="33">
                  <c:v>1327412.125</c:v>
                </c:pt>
                <c:pt idx="34">
                  <c:v>1307057.5</c:v>
                </c:pt>
                <c:pt idx="35">
                  <c:v>1293323.25</c:v>
                </c:pt>
                <c:pt idx="36">
                  <c:v>1256733.25</c:v>
                </c:pt>
                <c:pt idx="37">
                  <c:v>1225875.5</c:v>
                </c:pt>
                <c:pt idx="38">
                  <c:v>1225731.25</c:v>
                </c:pt>
                <c:pt idx="39">
                  <c:v>1196986.125</c:v>
                </c:pt>
                <c:pt idx="40">
                  <c:v>1191897.625</c:v>
                </c:pt>
                <c:pt idx="41">
                  <c:v>1162549.25</c:v>
                </c:pt>
                <c:pt idx="42">
                  <c:v>1099486.125</c:v>
                </c:pt>
                <c:pt idx="43">
                  <c:v>1099461.5</c:v>
                </c:pt>
                <c:pt idx="44">
                  <c:v>1085485.375</c:v>
                </c:pt>
                <c:pt idx="45">
                  <c:v>1074937.25</c:v>
                </c:pt>
                <c:pt idx="46">
                  <c:v>1033966.625</c:v>
                </c:pt>
                <c:pt idx="47">
                  <c:v>1025080.0625</c:v>
                </c:pt>
                <c:pt idx="48">
                  <c:v>1017760.0625</c:v>
                </c:pt>
                <c:pt idx="49">
                  <c:v>977488.5</c:v>
                </c:pt>
                <c:pt idx="50">
                  <c:v>965713.5625</c:v>
                </c:pt>
                <c:pt idx="51">
                  <c:v>960993.3125</c:v>
                </c:pt>
                <c:pt idx="52">
                  <c:v>945248</c:v>
                </c:pt>
                <c:pt idx="53">
                  <c:v>938555.75</c:v>
                </c:pt>
                <c:pt idx="54">
                  <c:v>894333.1875</c:v>
                </c:pt>
                <c:pt idx="55">
                  <c:v>878081.3125</c:v>
                </c:pt>
                <c:pt idx="56">
                  <c:v>870946.375</c:v>
                </c:pt>
                <c:pt idx="57">
                  <c:v>845731.4375</c:v>
                </c:pt>
                <c:pt idx="58">
                  <c:v>829098.75</c:v>
                </c:pt>
                <c:pt idx="59">
                  <c:v>805492.625</c:v>
                </c:pt>
                <c:pt idx="60">
                  <c:v>771620.875</c:v>
                </c:pt>
                <c:pt idx="61">
                  <c:v>769064.0625</c:v>
                </c:pt>
                <c:pt idx="62">
                  <c:v>767620.625</c:v>
                </c:pt>
                <c:pt idx="63">
                  <c:v>757416.6875</c:v>
                </c:pt>
                <c:pt idx="64">
                  <c:v>755172.875</c:v>
                </c:pt>
                <c:pt idx="65">
                  <c:v>724849.5</c:v>
                </c:pt>
                <c:pt idx="66">
                  <c:v>710517.75</c:v>
                </c:pt>
                <c:pt idx="67">
                  <c:v>702800.1875</c:v>
                </c:pt>
                <c:pt idx="68">
                  <c:v>694314.875</c:v>
                </c:pt>
                <c:pt idx="69">
                  <c:v>693270.875</c:v>
                </c:pt>
                <c:pt idx="70">
                  <c:v>687409.6875</c:v>
                </c:pt>
                <c:pt idx="71">
                  <c:v>680468.6875</c:v>
                </c:pt>
                <c:pt idx="72">
                  <c:v>676576.875</c:v>
                </c:pt>
                <c:pt idx="73">
                  <c:v>669579.5</c:v>
                </c:pt>
                <c:pt idx="74">
                  <c:v>661141.25</c:v>
                </c:pt>
                <c:pt idx="75">
                  <c:v>640739.875</c:v>
                </c:pt>
                <c:pt idx="76">
                  <c:v>629648.8125</c:v>
                </c:pt>
                <c:pt idx="77">
                  <c:v>626927.5</c:v>
                </c:pt>
                <c:pt idx="78">
                  <c:v>624864.625</c:v>
                </c:pt>
                <c:pt idx="79">
                  <c:v>609038.625</c:v>
                </c:pt>
                <c:pt idx="80">
                  <c:v>602779</c:v>
                </c:pt>
                <c:pt idx="81">
                  <c:v>584953</c:v>
                </c:pt>
                <c:pt idx="82">
                  <c:v>582903.375</c:v>
                </c:pt>
                <c:pt idx="83">
                  <c:v>548365.75</c:v>
                </c:pt>
                <c:pt idx="84">
                  <c:v>548177.375</c:v>
                </c:pt>
                <c:pt idx="85">
                  <c:v>539971.3125</c:v>
                </c:pt>
                <c:pt idx="86">
                  <c:v>539846.75</c:v>
                </c:pt>
                <c:pt idx="87">
                  <c:v>538170.0625</c:v>
                </c:pt>
                <c:pt idx="88">
                  <c:v>516456.3125</c:v>
                </c:pt>
                <c:pt idx="89">
                  <c:v>500349.5</c:v>
                </c:pt>
                <c:pt idx="90">
                  <c:v>496138.875</c:v>
                </c:pt>
                <c:pt idx="91">
                  <c:v>490756.5</c:v>
                </c:pt>
                <c:pt idx="92">
                  <c:v>448097.09375</c:v>
                </c:pt>
                <c:pt idx="93">
                  <c:v>437273.53125</c:v>
                </c:pt>
                <c:pt idx="94">
                  <c:v>431346.625</c:v>
                </c:pt>
                <c:pt idx="95">
                  <c:v>425274.28125</c:v>
                </c:pt>
                <c:pt idx="96">
                  <c:v>412227.96875</c:v>
                </c:pt>
                <c:pt idx="97">
                  <c:v>387374.6875</c:v>
                </c:pt>
                <c:pt idx="98">
                  <c:v>386937.09375</c:v>
                </c:pt>
                <c:pt idx="99">
                  <c:v>385049</c:v>
                </c:pt>
                <c:pt idx="100">
                  <c:v>383990.59375</c:v>
                </c:pt>
                <c:pt idx="101">
                  <c:v>372354.40625</c:v>
                </c:pt>
                <c:pt idx="102">
                  <c:v>370622.5625</c:v>
                </c:pt>
                <c:pt idx="103">
                  <c:v>362124.9375</c:v>
                </c:pt>
                <c:pt idx="104">
                  <c:v>345845.625</c:v>
                </c:pt>
                <c:pt idx="105">
                  <c:v>343803.28125</c:v>
                </c:pt>
                <c:pt idx="106">
                  <c:v>340314.0625</c:v>
                </c:pt>
                <c:pt idx="107">
                  <c:v>334043.5625</c:v>
                </c:pt>
                <c:pt idx="108">
                  <c:v>315017.1875</c:v>
                </c:pt>
                <c:pt idx="109">
                  <c:v>311117.0625</c:v>
                </c:pt>
                <c:pt idx="110">
                  <c:v>302215.3125</c:v>
                </c:pt>
                <c:pt idx="111">
                  <c:v>298172.4375</c:v>
                </c:pt>
                <c:pt idx="112">
                  <c:v>294651.1875</c:v>
                </c:pt>
                <c:pt idx="113">
                  <c:v>292429.6875</c:v>
                </c:pt>
                <c:pt idx="114">
                  <c:v>263477.75</c:v>
                </c:pt>
                <c:pt idx="115">
                  <c:v>255166.7421875</c:v>
                </c:pt>
                <c:pt idx="116">
                  <c:v>252696.046875</c:v>
                </c:pt>
                <c:pt idx="117">
                  <c:v>243160.125</c:v>
                </c:pt>
                <c:pt idx="118">
                  <c:v>242931.59375</c:v>
                </c:pt>
                <c:pt idx="119">
                  <c:v>241593.515625</c:v>
                </c:pt>
                <c:pt idx="120">
                  <c:v>240784.453125</c:v>
                </c:pt>
                <c:pt idx="121">
                  <c:v>234569.296875</c:v>
                </c:pt>
                <c:pt idx="122">
                  <c:v>233025.453125</c:v>
                </c:pt>
                <c:pt idx="123">
                  <c:v>228517.640625</c:v>
                </c:pt>
                <c:pt idx="124">
                  <c:v>225167.71875</c:v>
                </c:pt>
                <c:pt idx="125">
                  <c:v>213085.40625</c:v>
                </c:pt>
                <c:pt idx="126">
                  <c:v>209110.625</c:v>
                </c:pt>
                <c:pt idx="127">
                  <c:v>196191.5625</c:v>
                </c:pt>
                <c:pt idx="128">
                  <c:v>193477.078125</c:v>
                </c:pt>
                <c:pt idx="129">
                  <c:v>170017.34375</c:v>
                </c:pt>
                <c:pt idx="130">
                  <c:v>158482.6328125</c:v>
                </c:pt>
                <c:pt idx="131">
                  <c:v>151258.296875</c:v>
                </c:pt>
                <c:pt idx="132">
                  <c:v>149964.234375</c:v>
                </c:pt>
                <c:pt idx="133">
                  <c:v>144202.515625</c:v>
                </c:pt>
                <c:pt idx="134">
                  <c:v>136370.765625</c:v>
                </c:pt>
                <c:pt idx="135">
                  <c:v>135725.921875</c:v>
                </c:pt>
                <c:pt idx="136">
                  <c:v>128136.40625</c:v>
                </c:pt>
                <c:pt idx="137">
                  <c:v>119047.2890625</c:v>
                </c:pt>
                <c:pt idx="138">
                  <c:v>117176.484375</c:v>
                </c:pt>
                <c:pt idx="139">
                  <c:v>116158.4140625</c:v>
                </c:pt>
                <c:pt idx="140">
                  <c:v>115097.8515625</c:v>
                </c:pt>
                <c:pt idx="141">
                  <c:v>114058.3828125</c:v>
                </c:pt>
                <c:pt idx="142">
                  <c:v>113795.8125</c:v>
                </c:pt>
                <c:pt idx="143">
                  <c:v>107741.5078125</c:v>
                </c:pt>
                <c:pt idx="144">
                  <c:v>106473.8046875</c:v>
                </c:pt>
                <c:pt idx="145">
                  <c:v>104696.375</c:v>
                </c:pt>
                <c:pt idx="146">
                  <c:v>103463.859375</c:v>
                </c:pt>
                <c:pt idx="147">
                  <c:v>100595.390625</c:v>
                </c:pt>
                <c:pt idx="148">
                  <c:v>89794.4453125</c:v>
                </c:pt>
                <c:pt idx="149">
                  <c:v>89791.5234375</c:v>
                </c:pt>
                <c:pt idx="150">
                  <c:v>89007.140625</c:v>
                </c:pt>
                <c:pt idx="151">
                  <c:v>88715.4765625</c:v>
                </c:pt>
                <c:pt idx="152">
                  <c:v>88433.921875</c:v>
                </c:pt>
                <c:pt idx="153">
                  <c:v>83075.203125</c:v>
                </c:pt>
                <c:pt idx="154">
                  <c:v>75264.0625</c:v>
                </c:pt>
                <c:pt idx="155">
                  <c:v>74123.640625</c:v>
                </c:pt>
                <c:pt idx="156">
                  <c:v>73591.734375</c:v>
                </c:pt>
                <c:pt idx="157">
                  <c:v>70767.765625</c:v>
                </c:pt>
                <c:pt idx="158">
                  <c:v>70537.3203125</c:v>
                </c:pt>
                <c:pt idx="159">
                  <c:v>53426.375</c:v>
                </c:pt>
                <c:pt idx="160">
                  <c:v>52674.6328125</c:v>
                </c:pt>
                <c:pt idx="161">
                  <c:v>51157.421875</c:v>
                </c:pt>
                <c:pt idx="162">
                  <c:v>50592.96875</c:v>
                </c:pt>
                <c:pt idx="163">
                  <c:v>50290.1171875</c:v>
                </c:pt>
                <c:pt idx="164">
                  <c:v>49638.05078125</c:v>
                </c:pt>
                <c:pt idx="165">
                  <c:v>46403.125</c:v>
                </c:pt>
                <c:pt idx="166">
                  <c:v>45839.16796875</c:v>
                </c:pt>
                <c:pt idx="167">
                  <c:v>43754.52734375</c:v>
                </c:pt>
                <c:pt idx="168">
                  <c:v>40198.1171875</c:v>
                </c:pt>
                <c:pt idx="169">
                  <c:v>39899.28125</c:v>
                </c:pt>
                <c:pt idx="170">
                  <c:v>38516.984375</c:v>
                </c:pt>
                <c:pt idx="171">
                  <c:v>37743.7890625</c:v>
                </c:pt>
                <c:pt idx="172">
                  <c:v>36115.77734375</c:v>
                </c:pt>
                <c:pt idx="173">
                  <c:v>34331.703125</c:v>
                </c:pt>
                <c:pt idx="174">
                  <c:v>33078.44140625</c:v>
                </c:pt>
                <c:pt idx="175">
                  <c:v>31111.673828125</c:v>
                </c:pt>
                <c:pt idx="176">
                  <c:v>30639.296875</c:v>
                </c:pt>
                <c:pt idx="177">
                  <c:v>30466.884765625</c:v>
                </c:pt>
                <c:pt idx="178">
                  <c:v>27025.71484375</c:v>
                </c:pt>
                <c:pt idx="179">
                  <c:v>26551.80078125</c:v>
                </c:pt>
                <c:pt idx="180">
                  <c:v>26290.19140625</c:v>
                </c:pt>
                <c:pt idx="181">
                  <c:v>23990.904296875</c:v>
                </c:pt>
                <c:pt idx="182">
                  <c:v>22564.130859375</c:v>
                </c:pt>
                <c:pt idx="183">
                  <c:v>22442.75390625</c:v>
                </c:pt>
                <c:pt idx="184">
                  <c:v>22185.96875</c:v>
                </c:pt>
                <c:pt idx="185">
                  <c:v>22179.09765625</c:v>
                </c:pt>
                <c:pt idx="186">
                  <c:v>18775.8515625</c:v>
                </c:pt>
                <c:pt idx="187">
                  <c:v>15398.728515625</c:v>
                </c:pt>
                <c:pt idx="188">
                  <c:v>15080.7880859375</c:v>
                </c:pt>
                <c:pt idx="189">
                  <c:v>10450.6494140625</c:v>
                </c:pt>
                <c:pt idx="190">
                  <c:v>10366.7236328125</c:v>
                </c:pt>
                <c:pt idx="225">
                  <c:v>1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Data!$K$1</c15:sqref>
                        </c15:formulaRef>
                      </c:ext>
                    </c:extLst>
                    <c:strCache>
                      <c:ptCount val="1"/>
                      <c:pt idx="0">
                        <c:v>SRM Peak Area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Data!$J$2:$J$240</c15:sqref>
                        </c15:formulaRef>
                      </c:ext>
                    </c:extLst>
                    <c:strCache>
                      <c:ptCount val="239"/>
                      <c:pt idx="0">
                        <c:v>TGISPLALIK</c:v>
                      </c:pt>
                      <c:pt idx="1">
                        <c:v>LAAYLMLMR</c:v>
                      </c:pt>
                      <c:pt idx="2">
                        <c:v>IEIPLPFGGK</c:v>
                      </c:pt>
                      <c:pt idx="3">
                        <c:v>ITLPDFR</c:v>
                      </c:pt>
                      <c:pt idx="4">
                        <c:v>FIIPSPK</c:v>
                      </c:pt>
                      <c:pt idx="5">
                        <c:v>FIIPGLK</c:v>
                      </c:pt>
                      <c:pt idx="6">
                        <c:v>AAIQALR</c:v>
                      </c:pt>
                      <c:pt idx="7">
                        <c:v>ALVEQGFTVPEIK</c:v>
                      </c:pt>
                      <c:pt idx="8">
                        <c:v>TEVIPPLIENR</c:v>
                      </c:pt>
                      <c:pt idx="9">
                        <c:v>EFQVPTFTIPK</c:v>
                      </c:pt>
                      <c:pt idx="10">
                        <c:v>AQIPILR</c:v>
                      </c:pt>
                      <c:pt idx="11">
                        <c:v>LIVAMSSWLQK</c:v>
                      </c:pt>
                      <c:pt idx="12">
                        <c:v>SLWDFLK</c:v>
                      </c:pt>
                      <c:pt idx="13">
                        <c:v>SVSLPSLDPASAK</c:v>
                      </c:pt>
                      <c:pt idx="14">
                        <c:v>ALVDTLK</c:v>
                      </c:pt>
                      <c:pt idx="15">
                        <c:v>LAIPEGK</c:v>
                      </c:pt>
                      <c:pt idx="16">
                        <c:v>LSLPDFK</c:v>
                      </c:pt>
                      <c:pt idx="17">
                        <c:v>LSNVLQQVK</c:v>
                      </c:pt>
                      <c:pt idx="18">
                        <c:v>QGFFPDSVNK</c:v>
                      </c:pt>
                      <c:pt idx="19">
                        <c:v>DNVFDGLVR</c:v>
                      </c:pt>
                      <c:pt idx="20">
                        <c:v>NIILPVYDK</c:v>
                      </c:pt>
                      <c:pt idx="21">
                        <c:v>GFEPTLEALFGK</c:v>
                      </c:pt>
                      <c:pt idx="22">
                        <c:v>NNALDFVTK</c:v>
                      </c:pt>
                      <c:pt idx="23">
                        <c:v>FLDSNIK</c:v>
                      </c:pt>
                      <c:pt idx="24">
                        <c:v>LDVTTSIGR</c:v>
                      </c:pt>
                      <c:pt idx="25">
                        <c:v>ATFQTPDFIVPLTDLR</c:v>
                      </c:pt>
                      <c:pt idx="26">
                        <c:v>IPSVQINFK</c:v>
                      </c:pt>
                      <c:pt idx="27">
                        <c:v>EVGTVLSQVYSK</c:v>
                      </c:pt>
                      <c:pt idx="28">
                        <c:v>QTIIVVLENVQR</c:v>
                      </c:pt>
                      <c:pt idx="29">
                        <c:v>INPLALK</c:v>
                      </c:pt>
                      <c:pt idx="30">
                        <c:v>EIFNMAR</c:v>
                      </c:pt>
                      <c:pt idx="31">
                        <c:v>GIISALLVPPETEEAK</c:v>
                      </c:pt>
                      <c:pt idx="32">
                        <c:v>TSSFALNLPTLPEVK</c:v>
                      </c:pt>
                      <c:pt idx="33">
                        <c:v>QIDDIDVR</c:v>
                      </c:pt>
                      <c:pt idx="34">
                        <c:v>FVTQAEGAK</c:v>
                      </c:pt>
                      <c:pt idx="35">
                        <c:v>IGVELTGR</c:v>
                      </c:pt>
                      <c:pt idx="36">
                        <c:v>LLLMGAR</c:v>
                      </c:pt>
                      <c:pt idx="37">
                        <c:v>IDDIWNLEVK</c:v>
                      </c:pt>
                      <c:pt idx="38">
                        <c:v>FPEVDVLTK</c:v>
                      </c:pt>
                      <c:pt idx="39">
                        <c:v>VLLDQLGTTISFER</c:v>
                      </c:pt>
                      <c:pt idx="40">
                        <c:v>GVISIPR</c:v>
                      </c:pt>
                      <c:pt idx="41">
                        <c:v>GMALFGEGK</c:v>
                      </c:pt>
                      <c:pt idx="42">
                        <c:v>LATALSLSNK</c:v>
                      </c:pt>
                      <c:pt idx="43">
                        <c:v>ATGVLYDYVNK</c:v>
                      </c:pt>
                      <c:pt idx="44">
                        <c:v>MGLAFESTK</c:v>
                      </c:pt>
                      <c:pt idx="45">
                        <c:v>EVYGFNPEGK</c:v>
                      </c:pt>
                      <c:pt idx="46">
                        <c:v>YGMVAQVTQTLK</c:v>
                      </c:pt>
                      <c:pt idx="47">
                        <c:v>VIGNMGQTMEQLTPELK</c:v>
                      </c:pt>
                      <c:pt idx="48">
                        <c:v>HINIDQFVR</c:v>
                      </c:pt>
                      <c:pt idx="49">
                        <c:v>ESQLPTVMDFR</c:v>
                      </c:pt>
                      <c:pt idx="50">
                        <c:v>ENFAGEATLQR</c:v>
                      </c:pt>
                      <c:pt idx="51">
                        <c:v>IEGNLIFDPNNYLPK</c:v>
                      </c:pt>
                      <c:pt idx="52">
                        <c:v>SVGFHLPSR</c:v>
                      </c:pt>
                      <c:pt idx="53">
                        <c:v>IAELSATAQEIIK</c:v>
                      </c:pt>
                      <c:pt idx="54">
                        <c:v>SVSDGIAALDLNAVANK</c:v>
                      </c:pt>
                      <c:pt idx="55">
                        <c:v>SPAFTDLHLR</c:v>
                      </c:pt>
                      <c:pt idx="56">
                        <c:v>QSFDLSVK</c:v>
                      </c:pt>
                      <c:pt idx="57">
                        <c:v>IVQILPWEQNEQVK</c:v>
                      </c:pt>
                      <c:pt idx="58">
                        <c:v>DLGQCDR</c:v>
                      </c:pt>
                      <c:pt idx="59">
                        <c:v>LTLDIQNK</c:v>
                      </c:pt>
                      <c:pt idx="60">
                        <c:v>VELEVPQLCSFILK</c:v>
                      </c:pt>
                      <c:pt idx="61">
                        <c:v>TPALHFK</c:v>
                      </c:pt>
                      <c:pt idx="62">
                        <c:v>SHDELPR</c:v>
                      </c:pt>
                      <c:pt idx="63">
                        <c:v>VSALLTPAEQTGTWK</c:v>
                      </c:pt>
                      <c:pt idx="64">
                        <c:v>LIDVISMYR</c:v>
                      </c:pt>
                      <c:pt idx="65">
                        <c:v>LDFSSQADLR</c:v>
                      </c:pt>
                      <c:pt idx="66">
                        <c:v>NSEEFAAAMSR</c:v>
                      </c:pt>
                      <c:pt idx="67">
                        <c:v>IEDGTLASK</c:v>
                      </c:pt>
                      <c:pt idx="68">
                        <c:v>YNALDLTNNGK</c:v>
                      </c:pt>
                      <c:pt idx="69">
                        <c:v>DFSLWEK</c:v>
                      </c:pt>
                      <c:pt idx="70">
                        <c:v>LVELAHQYK</c:v>
                      </c:pt>
                      <c:pt idx="71">
                        <c:v>LTISEQNIQR</c:v>
                      </c:pt>
                      <c:pt idx="72">
                        <c:v>LPYTIITTPPLK</c:v>
                      </c:pt>
                      <c:pt idx="73">
                        <c:v>FQFPGKPGIYTR</c:v>
                      </c:pt>
                      <c:pt idx="74">
                        <c:v>MTSNFPVDLSDYPK</c:v>
                      </c:pt>
                      <c:pt idx="75">
                        <c:v>AVSMPSFSILGSDVR</c:v>
                      </c:pt>
                      <c:pt idx="76">
                        <c:v>VSTAFVYTK</c:v>
                      </c:pt>
                      <c:pt idx="77">
                        <c:v>FSVPAGIVIPSFQALTAR</c:v>
                      </c:pt>
                      <c:pt idx="78">
                        <c:v>TLADLTLLDSPIK</c:v>
                      </c:pt>
                      <c:pt idx="79">
                        <c:v>YENYELTLK</c:v>
                      </c:pt>
                      <c:pt idx="80">
                        <c:v>SEYQADYESLR</c:v>
                      </c:pt>
                      <c:pt idx="81">
                        <c:v>NTLELSNGVIVK</c:v>
                      </c:pt>
                      <c:pt idx="82">
                        <c:v>ITENDIQIALDDAK</c:v>
                      </c:pt>
                      <c:pt idx="83">
                        <c:v>FFGEGTK</c:v>
                      </c:pt>
                      <c:pt idx="84">
                        <c:v>GNVATEISTER</c:v>
                      </c:pt>
                      <c:pt idx="85">
                        <c:v>QSWSVCK</c:v>
                      </c:pt>
                      <c:pt idx="86">
                        <c:v>VQGVEFSHR</c:v>
                      </c:pt>
                      <c:pt idx="87">
                        <c:v>LNGESNLR</c:v>
                      </c:pt>
                      <c:pt idx="88">
                        <c:v>NMEVSVATTTK</c:v>
                      </c:pt>
                      <c:pt idx="89">
                        <c:v>NLTDFAEQYSIQDWAK</c:v>
                      </c:pt>
                      <c:pt idx="90">
                        <c:v>LGNNPVSK</c:v>
                      </c:pt>
                      <c:pt idx="91">
                        <c:v>LFLEETK</c:v>
                      </c:pt>
                      <c:pt idx="92">
                        <c:v>IAIANIIDEIIEK</c:v>
                      </c:pt>
                      <c:pt idx="93">
                        <c:v>EQHLFLPFSYK</c:v>
                      </c:pt>
                      <c:pt idx="94">
                        <c:v>SLHMYANR</c:v>
                      </c:pt>
                      <c:pt idx="95">
                        <c:v>VPQTDMTFR</c:v>
                      </c:pt>
                      <c:pt idx="96">
                        <c:v>SPSQADINK</c:v>
                      </c:pt>
                      <c:pt idx="97">
                        <c:v>TTLTAFGFASADLIEIGLEGK</c:v>
                      </c:pt>
                      <c:pt idx="98">
                        <c:v>IGQDGISTSATTNLK</c:v>
                      </c:pt>
                      <c:pt idx="99">
                        <c:v>VHELIER</c:v>
                      </c:pt>
                      <c:pt idx="100">
                        <c:v>LHVAGNLK</c:v>
                      </c:pt>
                      <c:pt idx="101">
                        <c:v>SEILAHWSPAK</c:v>
                      </c:pt>
                      <c:pt idx="102">
                        <c:v>LDNIYSSDK</c:v>
                      </c:pt>
                      <c:pt idx="103">
                        <c:v>QAEAVLK</c:v>
                      </c:pt>
                      <c:pt idx="104">
                        <c:v>HVAEAICK</c:v>
                      </c:pt>
                      <c:pt idx="105">
                        <c:v>NFATSNK</c:v>
                      </c:pt>
                      <c:pt idx="106">
                        <c:v>NLQNNAEWVYQGAIR</c:v>
                      </c:pt>
                      <c:pt idx="107">
                        <c:v>EELCTMFIR</c:v>
                      </c:pt>
                      <c:pt idx="108">
                        <c:v>NIQEYLSILTDPDGK</c:v>
                      </c:pt>
                      <c:pt idx="109">
                        <c:v>QTEATMTFK</c:v>
                      </c:pt>
                      <c:pt idx="110">
                        <c:v>SQAIATK</c:v>
                      </c:pt>
                      <c:pt idx="111">
                        <c:v>EAQEVFK</c:v>
                      </c:pt>
                      <c:pt idx="112">
                        <c:v>VSSFYAK</c:v>
                      </c:pt>
                      <c:pt idx="113">
                        <c:v>QHIEAIDVR</c:v>
                      </c:pt>
                      <c:pt idx="114">
                        <c:v>TLQGIPQMIGEVIR</c:v>
                      </c:pt>
                      <c:pt idx="115">
                        <c:v>IISDYHQQFR</c:v>
                      </c:pt>
                      <c:pt idx="116">
                        <c:v>LVGFIDDAVK</c:v>
                      </c:pt>
                      <c:pt idx="117">
                        <c:v>LLSGGNTLHLVSTTK</c:v>
                      </c:pt>
                      <c:pt idx="118">
                        <c:v>CVQSTKPSLMIQK</c:v>
                      </c:pt>
                      <c:pt idx="119">
                        <c:v>IYSLWEHSTK</c:v>
                      </c:pt>
                      <c:pt idx="120">
                        <c:v>SISAALEHK</c:v>
                      </c:pt>
                      <c:pt idx="121">
                        <c:v>SNTVASLHTEK</c:v>
                      </c:pt>
                      <c:pt idx="122">
                        <c:v>SGSSTASWIQNVDTK</c:v>
                      </c:pt>
                      <c:pt idx="123">
                        <c:v>VLVDHFGYTK</c:v>
                      </c:pt>
                      <c:pt idx="124">
                        <c:v>VSQEGLK</c:v>
                      </c:pt>
                      <c:pt idx="125">
                        <c:v>VTQEFHMK</c:v>
                      </c:pt>
                      <c:pt idx="126">
                        <c:v>GAYQNNEIK</c:v>
                      </c:pt>
                      <c:pt idx="127">
                        <c:v>AHLDIAGSLEGHLR</c:v>
                      </c:pt>
                      <c:pt idx="128">
                        <c:v>YEVDQQIQVLMDK</c:v>
                      </c:pt>
                      <c:pt idx="129">
                        <c:v>AEPLAFTFSHDYK</c:v>
                      </c:pt>
                      <c:pt idx="130">
                        <c:v>LQDFSDQLSDYYEK</c:v>
                      </c:pt>
                      <c:pt idx="131">
                        <c:v>YEDGTLSLTSTSDLQSGIIK</c:v>
                      </c:pt>
                      <c:pt idx="132">
                        <c:v>SKPTVSSSMEFK</c:v>
                      </c:pt>
                      <c:pt idx="133">
                        <c:v>YHWEHTGLTLR</c:v>
                      </c:pt>
                      <c:pt idx="134">
                        <c:v>GTYGLSCQR</c:v>
                      </c:pt>
                      <c:pt idx="135">
                        <c:v>ESDEETQIK</c:v>
                      </c:pt>
                      <c:pt idx="136">
                        <c:v>GSTSHHLVSR</c:v>
                      </c:pt>
                      <c:pt idx="137">
                        <c:v>VNWEEEAASGLLTSLK</c:v>
                      </c:pt>
                      <c:pt idx="138">
                        <c:v>LSLESLTSYFSIESSTK</c:v>
                      </c:pt>
                      <c:pt idx="139">
                        <c:v>TILGTMPAFEVSLQALQK</c:v>
                      </c:pt>
                      <c:pt idx="140">
                        <c:v>LPQQANDYLNSFNWER</c:v>
                      </c:pt>
                      <c:pt idx="141">
                        <c:v>TFIEDVNK</c:v>
                      </c:pt>
                      <c:pt idx="142">
                        <c:v>VNQNLVYESGSLNFSK</c:v>
                      </c:pt>
                      <c:pt idx="143">
                        <c:v>HIYAISSAALSASYK</c:v>
                      </c:pt>
                      <c:pt idx="144">
                        <c:v>AALTELSLGSAYQAMILGVDSK</c:v>
                      </c:pt>
                      <c:pt idx="145">
                        <c:v>AGHIAWTSSGK</c:v>
                      </c:pt>
                      <c:pt idx="146">
                        <c:v>TSQCTLK</c:v>
                      </c:pt>
                      <c:pt idx="147">
                        <c:v>INNQLTLDSNTK</c:v>
                      </c:pt>
                      <c:pt idx="148">
                        <c:v>ATVAVYLESLQDTK</c:v>
                      </c:pt>
                      <c:pt idx="149">
                        <c:v>YTYNYEAESSSGVPGTADSR</c:v>
                      </c:pt>
                      <c:pt idx="150">
                        <c:v>DAVEKPQEFTIVAFVK</c:v>
                      </c:pt>
                      <c:pt idx="151">
                        <c:v>ETLEDTR</c:v>
                      </c:pt>
                      <c:pt idx="152">
                        <c:v>HIQNIDIQHLAGK</c:v>
                      </c:pt>
                      <c:pt idx="153">
                        <c:v>ILGEELGFASLHDLQLLGK</c:v>
                      </c:pt>
                      <c:pt idx="154">
                        <c:v>MYQMDIQQELQR</c:v>
                      </c:pt>
                      <c:pt idx="155">
                        <c:v>AASGTTGTYQEWK</c:v>
                      </c:pt>
                      <c:pt idx="156">
                        <c:v>DSYDLHDLK</c:v>
                      </c:pt>
                      <c:pt idx="157">
                        <c:v>LALWGEHTGQLYSK</c:v>
                      </c:pt>
                      <c:pt idx="158">
                        <c:v>ATLYALSHAVNNYHK</c:v>
                      </c:pt>
                      <c:pt idx="159">
                        <c:v>HFVINLIGDFEVAEK</c:v>
                      </c:pt>
                      <c:pt idx="160">
                        <c:v>TQFNNNEYSQDLDAYNTK</c:v>
                      </c:pt>
                      <c:pt idx="161">
                        <c:v>QVFLYPEK</c:v>
                      </c:pt>
                      <c:pt idx="162">
                        <c:v>SLDEHYHIR</c:v>
                      </c:pt>
                      <c:pt idx="163">
                        <c:v>LNGEIQALELPQK</c:v>
                      </c:pt>
                      <c:pt idx="164">
                        <c:v>LQSTTVMNPYMK</c:v>
                      </c:pt>
                      <c:pt idx="165">
                        <c:v>LAPGELTIIL</c:v>
                      </c:pt>
                      <c:pt idx="166">
                        <c:v>LNELSFK</c:v>
                      </c:pt>
                      <c:pt idx="167">
                        <c:v>EYSGTIASEANTYLNSK</c:v>
                      </c:pt>
                      <c:pt idx="168">
                        <c:v>VPLLLSEPINIIDALEMR</c:v>
                      </c:pt>
                      <c:pt idx="169">
                        <c:v>TEHGSEMLFFGNAIEGK</c:v>
                      </c:pt>
                      <c:pt idx="170">
                        <c:v>NTFTLSYDGSLR</c:v>
                      </c:pt>
                      <c:pt idx="171">
                        <c:v>ITEVALMGHLSCDTK</c:v>
                      </c:pt>
                      <c:pt idx="172">
                        <c:v>SFDYHQFVDETNDK</c:v>
                      </c:pt>
                      <c:pt idx="173">
                        <c:v>ENLCLNLHK</c:v>
                      </c:pt>
                      <c:pt idx="174">
                        <c:v>NLLVALK</c:v>
                      </c:pt>
                      <c:pt idx="175">
                        <c:v>QTVNLQLQPYSLVTTLNSDLK</c:v>
                      </c:pt>
                      <c:pt idx="176">
                        <c:v>FDHTNSLNIAGLSLDFSSK</c:v>
                      </c:pt>
                      <c:pt idx="177">
                        <c:v>IADFELPTIIVPEQTIEIPSIK</c:v>
                      </c:pt>
                      <c:pt idx="178">
                        <c:v>EEYFDPSIVGWTVK</c:v>
                      </c:pt>
                      <c:pt idx="179">
                        <c:v>ASGSLPYTQTLQDHLNSLK</c:v>
                      </c:pt>
                      <c:pt idx="180">
                        <c:v>LLLQMDSSATAYGSTVSK</c:v>
                      </c:pt>
                      <c:pt idx="181">
                        <c:v>CSLLVLENELNAELGLSGASMK</c:v>
                      </c:pt>
                      <c:pt idx="182">
                        <c:v>YYELEEK</c:v>
                      </c:pt>
                      <c:pt idx="183">
                        <c:v>LEVLNFDFQANAQLSNPK</c:v>
                      </c:pt>
                      <c:pt idx="184">
                        <c:v>WNFYYSPQSSPDK</c:v>
                      </c:pt>
                      <c:pt idx="185">
                        <c:v>DEPTYILNIK</c:v>
                      </c:pt>
                      <c:pt idx="186">
                        <c:v>LSQLQTYMIQFDQYIK</c:v>
                      </c:pt>
                      <c:pt idx="187">
                        <c:v>IHSGSFQSQVELSNDQEK</c:v>
                      </c:pt>
                      <c:pt idx="188">
                        <c:v>TIHDLHLFIENIDFNK</c:v>
                      </c:pt>
                      <c:pt idx="189">
                        <c:v>FLDMLIK</c:v>
                      </c:pt>
                      <c:pt idx="190">
                        <c:v>AQNLYQELLTQEGQASFQGLK</c:v>
                      </c:pt>
                      <c:pt idx="191">
                        <c:v>VEDIPLAR</c:v>
                      </c:pt>
                      <c:pt idx="192">
                        <c:v>ALYWVNGQVPDGVSK</c:v>
                      </c:pt>
                      <c:pt idx="193">
                        <c:v>NPNGYSFSIPVK</c:v>
                      </c:pt>
                      <c:pt idx="194">
                        <c:v>AEEEMLENVSLVCPK</c:v>
                      </c:pt>
                      <c:pt idx="195">
                        <c:v>FNSSYLQGTNQITGR</c:v>
                      </c:pt>
                      <c:pt idx="196">
                        <c:v>FVEGSHNSTVSLTTK</c:v>
                      </c:pt>
                      <c:pt idx="197">
                        <c:v>IEFEWNTGTNVDTK</c:v>
                      </c:pt>
                      <c:pt idx="198">
                        <c:v>LSNDMMGSYAEMK</c:v>
                      </c:pt>
                      <c:pt idx="199">
                        <c:v>DQEVLLQTFLDDASPGDK</c:v>
                      </c:pt>
                      <c:pt idx="200">
                        <c:v>INDILEHVK</c:v>
                      </c:pt>
                      <c:pt idx="201">
                        <c:v>YDFNSSMLYSTAK</c:v>
                      </c:pt>
                      <c:pt idx="202">
                        <c:v>SVMAPFTMTIDAHTNGNGK</c:v>
                      </c:pt>
                      <c:pt idx="203">
                        <c:v>YEGLQEWEGK</c:v>
                      </c:pt>
                      <c:pt idx="204">
                        <c:v>HEQDMVNGIMLSVEK</c:v>
                      </c:pt>
                      <c:pt idx="205">
                        <c:v>DFSAEYEEDGK</c:v>
                      </c:pt>
                      <c:pt idx="206">
                        <c:v>ADSVVDLLSYNVQGSGETTYDHK</c:v>
                      </c:pt>
                      <c:pt idx="207">
                        <c:v>FEVDSPVYNATWSASLK</c:v>
                      </c:pt>
                      <c:pt idx="208">
                        <c:v>LEIQSQVDSQHVGHSVLTAK</c:v>
                      </c:pt>
                      <c:pt idx="209">
                        <c:v>MDMTFSK</c:v>
                      </c:pt>
                      <c:pt idx="210">
                        <c:v>VPSYTLILPSLELPVLHVPR</c:v>
                      </c:pt>
                      <c:pt idx="211">
                        <c:v>NHLQLEGLFFTNGEHTSK</c:v>
                      </c:pt>
                      <c:pt idx="212">
                        <c:v>GMTRPLSTLISSSQSCQYTLDAK</c:v>
                      </c:pt>
                      <c:pt idx="213">
                        <c:v>LELELRPTGEIEQYSVSATYELQR</c:v>
                      </c:pt>
                      <c:pt idx="214">
                        <c:v>HDAHLNGK</c:v>
                      </c:pt>
                      <c:pt idx="215">
                        <c:v>QELNGNTK</c:v>
                      </c:pt>
                      <c:pt idx="216">
                        <c:v>HLIDSLIDFLNFPR</c:v>
                      </c:pt>
                      <c:pt idx="217">
                        <c:v>VAWHYDEEK</c:v>
                      </c:pt>
                      <c:pt idx="218">
                        <c:v>NSLFFSAQPFEITASTNNEGNLK</c:v>
                      </c:pt>
                      <c:pt idx="219">
                        <c:v>TIDQMLNSELQWPVPDIYLR</c:v>
                      </c:pt>
                      <c:pt idx="220">
                        <c:v>NLQDLLQFIFQLIEDNIK</c:v>
                      </c:pt>
                      <c:pt idx="221">
                        <c:v>NQDVHSINLPFFETLQEYFER</c:v>
                      </c:pt>
                      <c:pt idx="222">
                        <c:v>EFNLQNMGLPDFHIPENLFLK</c:v>
                      </c:pt>
                      <c:pt idx="223">
                        <c:v>HSITNPLAVLCEFISQSIK</c:v>
                      </c:pt>
                      <c:pt idx="224">
                        <c:v>SGVQMNTNFFHESGLEAHVALK</c:v>
                      </c:pt>
                      <c:pt idx="225">
                        <c:v>NFVASHIANILNSEELDIQDLK</c:v>
                      </c:pt>
                      <c:pt idx="226">
                        <c:v>FSTPEFTILNTFHIPSFTIDFVEMK</c:v>
                      </c:pt>
                      <c:pt idx="227">
                        <c:v>VNDESTEGK</c:v>
                      </c:pt>
                      <c:pt idx="228">
                        <c:v>GLLIFDASSSWGPQMSASVHLDSK</c:v>
                      </c:pt>
                      <c:pt idx="229">
                        <c:v>ITLIINWLQEALSSASLAHMK</c:v>
                      </c:pt>
                      <c:pt idx="230">
                        <c:v>QVLFLDTVYGNCSTHFTVK</c:v>
                      </c:pt>
                      <c:pt idx="231">
                        <c:v>YLSLVGQVYSTLVTYISDWWTLAAK</c:v>
                      </c:pt>
                      <c:pt idx="232">
                        <c:v>FFSLLSGSLNSHGLELNADILGTDK</c:v>
                      </c:pt>
                      <c:pt idx="233">
                        <c:v>LIDLSIQNYHTFLIYITELLK</c:v>
                      </c:pt>
                      <c:pt idx="234">
                        <c:v>INSGAHK</c:v>
                      </c:pt>
                      <c:pt idx="235">
                        <c:v>IDFLNNYALFLSPSAQQASWQVSAR</c:v>
                      </c:pt>
                      <c:pt idx="236">
                        <c:v>QSMTLSSEVQIPDFDVDLGTILR</c:v>
                      </c:pt>
                      <c:pt idx="237">
                        <c:v>ELCTISHIFIPAMGNITYDFSFK</c:v>
                      </c:pt>
                      <c:pt idx="238">
                        <c:v>VHNGSEILFSYFQDLVITLPFELR</c:v>
                      </c:pt>
                    </c:strCache>
                  </c:strRef>
                </c15:cat>
              </c15:filteredCategoryTitle>
            </c:ext>
            <c:ext xmlns:c16="http://schemas.microsoft.com/office/drawing/2014/chart" uri="{C3380CC4-5D6E-409C-BE32-E72D297353CC}">
              <c16:uniqueId val="{00000000-5C92-634C-AF91-ADD0D4974FC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0"/>
        <c:axId val="164080448"/>
        <c:axId val="164081008"/>
      </c:barChart>
      <c:barChart>
        <c:barDir val="col"/>
        <c:grouping val="clustered"/>
        <c:varyColors val="0"/>
        <c:ser>
          <c:idx val="1"/>
          <c:order val="1"/>
          <c:spPr>
            <a:solidFill>
              <a:srgbClr val="7030A0"/>
            </a:solidFill>
            <a:ln w="10795">
              <a:solidFill>
                <a:srgbClr val="7030A0"/>
              </a:solidFill>
            </a:ln>
            <a:effectLst/>
          </c:spPr>
          <c:invertIfNegative val="0"/>
          <c:val>
            <c:numRef>
              <c:f>Data!$L$2:$L$240</c:f>
              <c:numCache>
                <c:formatCode>General</c:formatCode>
                <c:ptCount val="239"/>
                <c:pt idx="7">
                  <c:v>7</c:v>
                </c:pt>
                <c:pt idx="21">
                  <c:v>5</c:v>
                </c:pt>
                <c:pt idx="24">
                  <c:v>2</c:v>
                </c:pt>
                <c:pt idx="25">
                  <c:v>4</c:v>
                </c:pt>
                <c:pt idx="32">
                  <c:v>5</c:v>
                </c:pt>
                <c:pt idx="33">
                  <c:v>4</c:v>
                </c:pt>
                <c:pt idx="35">
                  <c:v>7</c:v>
                </c:pt>
                <c:pt idx="38">
                  <c:v>3</c:v>
                </c:pt>
                <c:pt idx="47">
                  <c:v>2</c:v>
                </c:pt>
                <c:pt idx="51">
                  <c:v>8</c:v>
                </c:pt>
                <c:pt idx="53">
                  <c:v>2</c:v>
                </c:pt>
                <c:pt idx="55">
                  <c:v>7</c:v>
                </c:pt>
                <c:pt idx="61">
                  <c:v>5</c:v>
                </c:pt>
                <c:pt idx="63">
                  <c:v>5</c:v>
                </c:pt>
                <c:pt idx="66">
                  <c:v>1</c:v>
                </c:pt>
                <c:pt idx="68">
                  <c:v>2</c:v>
                </c:pt>
                <c:pt idx="71">
                  <c:v>7</c:v>
                </c:pt>
                <c:pt idx="86">
                  <c:v>7</c:v>
                </c:pt>
                <c:pt idx="89">
                  <c:v>4</c:v>
                </c:pt>
                <c:pt idx="96">
                  <c:v>4</c:v>
                </c:pt>
                <c:pt idx="100">
                  <c:v>6</c:v>
                </c:pt>
                <c:pt idx="102">
                  <c:v>3</c:v>
                </c:pt>
                <c:pt idx="114">
                  <c:v>2</c:v>
                </c:pt>
                <c:pt idx="137">
                  <c:v>2</c:v>
                </c:pt>
                <c:pt idx="139">
                  <c:v>6</c:v>
                </c:pt>
                <c:pt idx="153">
                  <c:v>3</c:v>
                </c:pt>
                <c:pt idx="155">
                  <c:v>1</c:v>
                </c:pt>
                <c:pt idx="158">
                  <c:v>3</c:v>
                </c:pt>
                <c:pt idx="160">
                  <c:v>2</c:v>
                </c:pt>
                <c:pt idx="161">
                  <c:v>1</c:v>
                </c:pt>
                <c:pt idx="177">
                  <c:v>10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Data!$L$1</c15:sqref>
                        </c15:formulaRef>
                      </c:ext>
                    </c:extLst>
                    <c:strCache>
                      <c:ptCount val="1"/>
                      <c:pt idx="0">
                        <c:v># of +2 charge state spectra in 12 independent DDA runs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Data!$J$2:$J$240</c15:sqref>
                        </c15:formulaRef>
                      </c:ext>
                    </c:extLst>
                    <c:strCache>
                      <c:ptCount val="239"/>
                      <c:pt idx="0">
                        <c:v>TGISPLALIK</c:v>
                      </c:pt>
                      <c:pt idx="1">
                        <c:v>LAAYLMLMR</c:v>
                      </c:pt>
                      <c:pt idx="2">
                        <c:v>IEIPLPFGGK</c:v>
                      </c:pt>
                      <c:pt idx="3">
                        <c:v>ITLPDFR</c:v>
                      </c:pt>
                      <c:pt idx="4">
                        <c:v>FIIPSPK</c:v>
                      </c:pt>
                      <c:pt idx="5">
                        <c:v>FIIPGLK</c:v>
                      </c:pt>
                      <c:pt idx="6">
                        <c:v>AAIQALR</c:v>
                      </c:pt>
                      <c:pt idx="7">
                        <c:v>ALVEQGFTVPEIK</c:v>
                      </c:pt>
                      <c:pt idx="8">
                        <c:v>TEVIPPLIENR</c:v>
                      </c:pt>
                      <c:pt idx="9">
                        <c:v>EFQVPTFTIPK</c:v>
                      </c:pt>
                      <c:pt idx="10">
                        <c:v>AQIPILR</c:v>
                      </c:pt>
                      <c:pt idx="11">
                        <c:v>LIVAMSSWLQK</c:v>
                      </c:pt>
                      <c:pt idx="12">
                        <c:v>SLWDFLK</c:v>
                      </c:pt>
                      <c:pt idx="13">
                        <c:v>SVSLPSLDPASAK</c:v>
                      </c:pt>
                      <c:pt idx="14">
                        <c:v>ALVDTLK</c:v>
                      </c:pt>
                      <c:pt idx="15">
                        <c:v>LAIPEGK</c:v>
                      </c:pt>
                      <c:pt idx="16">
                        <c:v>LSLPDFK</c:v>
                      </c:pt>
                      <c:pt idx="17">
                        <c:v>LSNVLQQVK</c:v>
                      </c:pt>
                      <c:pt idx="18">
                        <c:v>QGFFPDSVNK</c:v>
                      </c:pt>
                      <c:pt idx="19">
                        <c:v>DNVFDGLVR</c:v>
                      </c:pt>
                      <c:pt idx="20">
                        <c:v>NIILPVYDK</c:v>
                      </c:pt>
                      <c:pt idx="21">
                        <c:v>GFEPTLEALFGK</c:v>
                      </c:pt>
                      <c:pt idx="22">
                        <c:v>NNALDFVTK</c:v>
                      </c:pt>
                      <c:pt idx="23">
                        <c:v>FLDSNIK</c:v>
                      </c:pt>
                      <c:pt idx="24">
                        <c:v>LDVTTSIGR</c:v>
                      </c:pt>
                      <c:pt idx="25">
                        <c:v>ATFQTPDFIVPLTDLR</c:v>
                      </c:pt>
                      <c:pt idx="26">
                        <c:v>IPSVQINFK</c:v>
                      </c:pt>
                      <c:pt idx="27">
                        <c:v>EVGTVLSQVYSK</c:v>
                      </c:pt>
                      <c:pt idx="28">
                        <c:v>QTIIVVLENVQR</c:v>
                      </c:pt>
                      <c:pt idx="29">
                        <c:v>INPLALK</c:v>
                      </c:pt>
                      <c:pt idx="30">
                        <c:v>EIFNMAR</c:v>
                      </c:pt>
                      <c:pt idx="31">
                        <c:v>GIISALLVPPETEEAK</c:v>
                      </c:pt>
                      <c:pt idx="32">
                        <c:v>TSSFALNLPTLPEVK</c:v>
                      </c:pt>
                      <c:pt idx="33">
                        <c:v>QIDDIDVR</c:v>
                      </c:pt>
                      <c:pt idx="34">
                        <c:v>FVTQAEGAK</c:v>
                      </c:pt>
                      <c:pt idx="35">
                        <c:v>IGVELTGR</c:v>
                      </c:pt>
                      <c:pt idx="36">
                        <c:v>LLLMGAR</c:v>
                      </c:pt>
                      <c:pt idx="37">
                        <c:v>IDDIWNLEVK</c:v>
                      </c:pt>
                      <c:pt idx="38">
                        <c:v>FPEVDVLTK</c:v>
                      </c:pt>
                      <c:pt idx="39">
                        <c:v>VLLDQLGTTISFER</c:v>
                      </c:pt>
                      <c:pt idx="40">
                        <c:v>GVISIPR</c:v>
                      </c:pt>
                      <c:pt idx="41">
                        <c:v>GMALFGEGK</c:v>
                      </c:pt>
                      <c:pt idx="42">
                        <c:v>LATALSLSNK</c:v>
                      </c:pt>
                      <c:pt idx="43">
                        <c:v>ATGVLYDYVNK</c:v>
                      </c:pt>
                      <c:pt idx="44">
                        <c:v>MGLAFESTK</c:v>
                      </c:pt>
                      <c:pt idx="45">
                        <c:v>EVYGFNPEGK</c:v>
                      </c:pt>
                      <c:pt idx="46">
                        <c:v>YGMVAQVTQTLK</c:v>
                      </c:pt>
                      <c:pt idx="47">
                        <c:v>VIGNMGQTMEQLTPELK</c:v>
                      </c:pt>
                      <c:pt idx="48">
                        <c:v>HINIDQFVR</c:v>
                      </c:pt>
                      <c:pt idx="49">
                        <c:v>ESQLPTVMDFR</c:v>
                      </c:pt>
                      <c:pt idx="50">
                        <c:v>ENFAGEATLQR</c:v>
                      </c:pt>
                      <c:pt idx="51">
                        <c:v>IEGNLIFDPNNYLPK</c:v>
                      </c:pt>
                      <c:pt idx="52">
                        <c:v>SVGFHLPSR</c:v>
                      </c:pt>
                      <c:pt idx="53">
                        <c:v>IAELSATAQEIIK</c:v>
                      </c:pt>
                      <c:pt idx="54">
                        <c:v>SVSDGIAALDLNAVANK</c:v>
                      </c:pt>
                      <c:pt idx="55">
                        <c:v>SPAFTDLHLR</c:v>
                      </c:pt>
                      <c:pt idx="56">
                        <c:v>QSFDLSVK</c:v>
                      </c:pt>
                      <c:pt idx="57">
                        <c:v>IVQILPWEQNEQVK</c:v>
                      </c:pt>
                      <c:pt idx="58">
                        <c:v>DLGQCDR</c:v>
                      </c:pt>
                      <c:pt idx="59">
                        <c:v>LTLDIQNK</c:v>
                      </c:pt>
                      <c:pt idx="60">
                        <c:v>VELEVPQLCSFILK</c:v>
                      </c:pt>
                      <c:pt idx="61">
                        <c:v>TPALHFK</c:v>
                      </c:pt>
                      <c:pt idx="62">
                        <c:v>SHDELPR</c:v>
                      </c:pt>
                      <c:pt idx="63">
                        <c:v>VSALLTPAEQTGTWK</c:v>
                      </c:pt>
                      <c:pt idx="64">
                        <c:v>LIDVISMYR</c:v>
                      </c:pt>
                      <c:pt idx="65">
                        <c:v>LDFSSQADLR</c:v>
                      </c:pt>
                      <c:pt idx="66">
                        <c:v>NSEEFAAAMSR</c:v>
                      </c:pt>
                      <c:pt idx="67">
                        <c:v>IEDGTLASK</c:v>
                      </c:pt>
                      <c:pt idx="68">
                        <c:v>YNALDLTNNGK</c:v>
                      </c:pt>
                      <c:pt idx="69">
                        <c:v>DFSLWEK</c:v>
                      </c:pt>
                      <c:pt idx="70">
                        <c:v>LVELAHQYK</c:v>
                      </c:pt>
                      <c:pt idx="71">
                        <c:v>LTISEQNIQR</c:v>
                      </c:pt>
                      <c:pt idx="72">
                        <c:v>LPYTIITTPPLK</c:v>
                      </c:pt>
                      <c:pt idx="73">
                        <c:v>FQFPGKPGIYTR</c:v>
                      </c:pt>
                      <c:pt idx="74">
                        <c:v>MTSNFPVDLSDYPK</c:v>
                      </c:pt>
                      <c:pt idx="75">
                        <c:v>AVSMPSFSILGSDVR</c:v>
                      </c:pt>
                      <c:pt idx="76">
                        <c:v>VSTAFVYTK</c:v>
                      </c:pt>
                      <c:pt idx="77">
                        <c:v>FSVPAGIVIPSFQALTAR</c:v>
                      </c:pt>
                      <c:pt idx="78">
                        <c:v>TLADLTLLDSPIK</c:v>
                      </c:pt>
                      <c:pt idx="79">
                        <c:v>YENYELTLK</c:v>
                      </c:pt>
                      <c:pt idx="80">
                        <c:v>SEYQADYESLR</c:v>
                      </c:pt>
                      <c:pt idx="81">
                        <c:v>NTLELSNGVIVK</c:v>
                      </c:pt>
                      <c:pt idx="82">
                        <c:v>ITENDIQIALDDAK</c:v>
                      </c:pt>
                      <c:pt idx="83">
                        <c:v>FFGEGTK</c:v>
                      </c:pt>
                      <c:pt idx="84">
                        <c:v>GNVATEISTER</c:v>
                      </c:pt>
                      <c:pt idx="85">
                        <c:v>QSWSVCK</c:v>
                      </c:pt>
                      <c:pt idx="86">
                        <c:v>VQGVEFSHR</c:v>
                      </c:pt>
                      <c:pt idx="87">
                        <c:v>LNGESNLR</c:v>
                      </c:pt>
                      <c:pt idx="88">
                        <c:v>NMEVSVATTTK</c:v>
                      </c:pt>
                      <c:pt idx="89">
                        <c:v>NLTDFAEQYSIQDWAK</c:v>
                      </c:pt>
                      <c:pt idx="90">
                        <c:v>LGNNPVSK</c:v>
                      </c:pt>
                      <c:pt idx="91">
                        <c:v>LFLEETK</c:v>
                      </c:pt>
                      <c:pt idx="92">
                        <c:v>IAIANIIDEIIEK</c:v>
                      </c:pt>
                      <c:pt idx="93">
                        <c:v>EQHLFLPFSYK</c:v>
                      </c:pt>
                      <c:pt idx="94">
                        <c:v>SLHMYANR</c:v>
                      </c:pt>
                      <c:pt idx="95">
                        <c:v>VPQTDMTFR</c:v>
                      </c:pt>
                      <c:pt idx="96">
                        <c:v>SPSQADINK</c:v>
                      </c:pt>
                      <c:pt idx="97">
                        <c:v>TTLTAFGFASADLIEIGLEGK</c:v>
                      </c:pt>
                      <c:pt idx="98">
                        <c:v>IGQDGISTSATTNLK</c:v>
                      </c:pt>
                      <c:pt idx="99">
                        <c:v>VHELIER</c:v>
                      </c:pt>
                      <c:pt idx="100">
                        <c:v>LHVAGNLK</c:v>
                      </c:pt>
                      <c:pt idx="101">
                        <c:v>SEILAHWSPAK</c:v>
                      </c:pt>
                      <c:pt idx="102">
                        <c:v>LDNIYSSDK</c:v>
                      </c:pt>
                      <c:pt idx="103">
                        <c:v>QAEAVLK</c:v>
                      </c:pt>
                      <c:pt idx="104">
                        <c:v>HVAEAICK</c:v>
                      </c:pt>
                      <c:pt idx="105">
                        <c:v>NFATSNK</c:v>
                      </c:pt>
                      <c:pt idx="106">
                        <c:v>NLQNNAEWVYQGAIR</c:v>
                      </c:pt>
                      <c:pt idx="107">
                        <c:v>EELCTMFIR</c:v>
                      </c:pt>
                      <c:pt idx="108">
                        <c:v>NIQEYLSILTDPDGK</c:v>
                      </c:pt>
                      <c:pt idx="109">
                        <c:v>QTEATMTFK</c:v>
                      </c:pt>
                      <c:pt idx="110">
                        <c:v>SQAIATK</c:v>
                      </c:pt>
                      <c:pt idx="111">
                        <c:v>EAQEVFK</c:v>
                      </c:pt>
                      <c:pt idx="112">
                        <c:v>VSSFYAK</c:v>
                      </c:pt>
                      <c:pt idx="113">
                        <c:v>QHIEAIDVR</c:v>
                      </c:pt>
                      <c:pt idx="114">
                        <c:v>TLQGIPQMIGEVIR</c:v>
                      </c:pt>
                      <c:pt idx="115">
                        <c:v>IISDYHQQFR</c:v>
                      </c:pt>
                      <c:pt idx="116">
                        <c:v>LVGFIDDAVK</c:v>
                      </c:pt>
                      <c:pt idx="117">
                        <c:v>LLSGGNTLHLVSTTK</c:v>
                      </c:pt>
                      <c:pt idx="118">
                        <c:v>CVQSTKPSLMIQK</c:v>
                      </c:pt>
                      <c:pt idx="119">
                        <c:v>IYSLWEHSTK</c:v>
                      </c:pt>
                      <c:pt idx="120">
                        <c:v>SISAALEHK</c:v>
                      </c:pt>
                      <c:pt idx="121">
                        <c:v>SNTVASLHTEK</c:v>
                      </c:pt>
                      <c:pt idx="122">
                        <c:v>SGSSTASWIQNVDTK</c:v>
                      </c:pt>
                      <c:pt idx="123">
                        <c:v>VLVDHFGYTK</c:v>
                      </c:pt>
                      <c:pt idx="124">
                        <c:v>VSQEGLK</c:v>
                      </c:pt>
                      <c:pt idx="125">
                        <c:v>VTQEFHMK</c:v>
                      </c:pt>
                      <c:pt idx="126">
                        <c:v>GAYQNNEIK</c:v>
                      </c:pt>
                      <c:pt idx="127">
                        <c:v>AHLDIAGSLEGHLR</c:v>
                      </c:pt>
                      <c:pt idx="128">
                        <c:v>YEVDQQIQVLMDK</c:v>
                      </c:pt>
                      <c:pt idx="129">
                        <c:v>AEPLAFTFSHDYK</c:v>
                      </c:pt>
                      <c:pt idx="130">
                        <c:v>LQDFSDQLSDYYEK</c:v>
                      </c:pt>
                      <c:pt idx="131">
                        <c:v>YEDGTLSLTSTSDLQSGIIK</c:v>
                      </c:pt>
                      <c:pt idx="132">
                        <c:v>SKPTVSSSMEFK</c:v>
                      </c:pt>
                      <c:pt idx="133">
                        <c:v>YHWEHTGLTLR</c:v>
                      </c:pt>
                      <c:pt idx="134">
                        <c:v>GTYGLSCQR</c:v>
                      </c:pt>
                      <c:pt idx="135">
                        <c:v>ESDEETQIK</c:v>
                      </c:pt>
                      <c:pt idx="136">
                        <c:v>GSTSHHLVSR</c:v>
                      </c:pt>
                      <c:pt idx="137">
                        <c:v>VNWEEEAASGLLTSLK</c:v>
                      </c:pt>
                      <c:pt idx="138">
                        <c:v>LSLESLTSYFSIESSTK</c:v>
                      </c:pt>
                      <c:pt idx="139">
                        <c:v>TILGTMPAFEVSLQALQK</c:v>
                      </c:pt>
                      <c:pt idx="140">
                        <c:v>LPQQANDYLNSFNWER</c:v>
                      </c:pt>
                      <c:pt idx="141">
                        <c:v>TFIEDVNK</c:v>
                      </c:pt>
                      <c:pt idx="142">
                        <c:v>VNQNLVYESGSLNFSK</c:v>
                      </c:pt>
                      <c:pt idx="143">
                        <c:v>HIYAISSAALSASYK</c:v>
                      </c:pt>
                      <c:pt idx="144">
                        <c:v>AALTELSLGSAYQAMILGVDSK</c:v>
                      </c:pt>
                      <c:pt idx="145">
                        <c:v>AGHIAWTSSGK</c:v>
                      </c:pt>
                      <c:pt idx="146">
                        <c:v>TSQCTLK</c:v>
                      </c:pt>
                      <c:pt idx="147">
                        <c:v>INNQLTLDSNTK</c:v>
                      </c:pt>
                      <c:pt idx="148">
                        <c:v>ATVAVYLESLQDTK</c:v>
                      </c:pt>
                      <c:pt idx="149">
                        <c:v>YTYNYEAESSSGVPGTADSR</c:v>
                      </c:pt>
                      <c:pt idx="150">
                        <c:v>DAVEKPQEFTIVAFVK</c:v>
                      </c:pt>
                      <c:pt idx="151">
                        <c:v>ETLEDTR</c:v>
                      </c:pt>
                      <c:pt idx="152">
                        <c:v>HIQNIDIQHLAGK</c:v>
                      </c:pt>
                      <c:pt idx="153">
                        <c:v>ILGEELGFASLHDLQLLGK</c:v>
                      </c:pt>
                      <c:pt idx="154">
                        <c:v>MYQMDIQQELQR</c:v>
                      </c:pt>
                      <c:pt idx="155">
                        <c:v>AASGTTGTYQEWK</c:v>
                      </c:pt>
                      <c:pt idx="156">
                        <c:v>DSYDLHDLK</c:v>
                      </c:pt>
                      <c:pt idx="157">
                        <c:v>LALWGEHTGQLYSK</c:v>
                      </c:pt>
                      <c:pt idx="158">
                        <c:v>ATLYALSHAVNNYHK</c:v>
                      </c:pt>
                      <c:pt idx="159">
                        <c:v>HFVINLIGDFEVAEK</c:v>
                      </c:pt>
                      <c:pt idx="160">
                        <c:v>TQFNNNEYSQDLDAYNTK</c:v>
                      </c:pt>
                      <c:pt idx="161">
                        <c:v>QVFLYPEK</c:v>
                      </c:pt>
                      <c:pt idx="162">
                        <c:v>SLDEHYHIR</c:v>
                      </c:pt>
                      <c:pt idx="163">
                        <c:v>LNGEIQALELPQK</c:v>
                      </c:pt>
                      <c:pt idx="164">
                        <c:v>LQSTTVMNPYMK</c:v>
                      </c:pt>
                      <c:pt idx="165">
                        <c:v>LAPGELTIIL</c:v>
                      </c:pt>
                      <c:pt idx="166">
                        <c:v>LNELSFK</c:v>
                      </c:pt>
                      <c:pt idx="167">
                        <c:v>EYSGTIASEANTYLNSK</c:v>
                      </c:pt>
                      <c:pt idx="168">
                        <c:v>VPLLLSEPINIIDALEMR</c:v>
                      </c:pt>
                      <c:pt idx="169">
                        <c:v>TEHGSEMLFFGNAIEGK</c:v>
                      </c:pt>
                      <c:pt idx="170">
                        <c:v>NTFTLSYDGSLR</c:v>
                      </c:pt>
                      <c:pt idx="171">
                        <c:v>ITEVALMGHLSCDTK</c:v>
                      </c:pt>
                      <c:pt idx="172">
                        <c:v>SFDYHQFVDETNDK</c:v>
                      </c:pt>
                      <c:pt idx="173">
                        <c:v>ENLCLNLHK</c:v>
                      </c:pt>
                      <c:pt idx="174">
                        <c:v>NLLVALK</c:v>
                      </c:pt>
                      <c:pt idx="175">
                        <c:v>QTVNLQLQPYSLVTTLNSDLK</c:v>
                      </c:pt>
                      <c:pt idx="176">
                        <c:v>FDHTNSLNIAGLSLDFSSK</c:v>
                      </c:pt>
                      <c:pt idx="177">
                        <c:v>IADFELPTIIVPEQTIEIPSIK</c:v>
                      </c:pt>
                      <c:pt idx="178">
                        <c:v>EEYFDPSIVGWTVK</c:v>
                      </c:pt>
                      <c:pt idx="179">
                        <c:v>ASGSLPYTQTLQDHLNSLK</c:v>
                      </c:pt>
                      <c:pt idx="180">
                        <c:v>LLLQMDSSATAYGSTVSK</c:v>
                      </c:pt>
                      <c:pt idx="181">
                        <c:v>CSLLVLENELNAELGLSGASMK</c:v>
                      </c:pt>
                      <c:pt idx="182">
                        <c:v>YYELEEK</c:v>
                      </c:pt>
                      <c:pt idx="183">
                        <c:v>LEVLNFDFQANAQLSNPK</c:v>
                      </c:pt>
                      <c:pt idx="184">
                        <c:v>WNFYYSPQSSPDK</c:v>
                      </c:pt>
                      <c:pt idx="185">
                        <c:v>DEPTYILNIK</c:v>
                      </c:pt>
                      <c:pt idx="186">
                        <c:v>LSQLQTYMIQFDQYIK</c:v>
                      </c:pt>
                      <c:pt idx="187">
                        <c:v>IHSGSFQSQVELSNDQEK</c:v>
                      </c:pt>
                      <c:pt idx="188">
                        <c:v>TIHDLHLFIENIDFNK</c:v>
                      </c:pt>
                      <c:pt idx="189">
                        <c:v>FLDMLIK</c:v>
                      </c:pt>
                      <c:pt idx="190">
                        <c:v>AQNLYQELLTQEGQASFQGLK</c:v>
                      </c:pt>
                      <c:pt idx="191">
                        <c:v>VEDIPLAR</c:v>
                      </c:pt>
                      <c:pt idx="192">
                        <c:v>ALYWVNGQVPDGVSK</c:v>
                      </c:pt>
                      <c:pt idx="193">
                        <c:v>NPNGYSFSIPVK</c:v>
                      </c:pt>
                      <c:pt idx="194">
                        <c:v>AEEEMLENVSLVCPK</c:v>
                      </c:pt>
                      <c:pt idx="195">
                        <c:v>FNSSYLQGTNQITGR</c:v>
                      </c:pt>
                      <c:pt idx="196">
                        <c:v>FVEGSHNSTVSLTTK</c:v>
                      </c:pt>
                      <c:pt idx="197">
                        <c:v>IEFEWNTGTNVDTK</c:v>
                      </c:pt>
                      <c:pt idx="198">
                        <c:v>LSNDMMGSYAEMK</c:v>
                      </c:pt>
                      <c:pt idx="199">
                        <c:v>DQEVLLQTFLDDASPGDK</c:v>
                      </c:pt>
                      <c:pt idx="200">
                        <c:v>INDILEHVK</c:v>
                      </c:pt>
                      <c:pt idx="201">
                        <c:v>YDFNSSMLYSTAK</c:v>
                      </c:pt>
                      <c:pt idx="202">
                        <c:v>SVMAPFTMTIDAHTNGNGK</c:v>
                      </c:pt>
                      <c:pt idx="203">
                        <c:v>YEGLQEWEGK</c:v>
                      </c:pt>
                      <c:pt idx="204">
                        <c:v>HEQDMVNGIMLSVEK</c:v>
                      </c:pt>
                      <c:pt idx="205">
                        <c:v>DFSAEYEEDGK</c:v>
                      </c:pt>
                      <c:pt idx="206">
                        <c:v>ADSVVDLLSYNVQGSGETTYDHK</c:v>
                      </c:pt>
                      <c:pt idx="207">
                        <c:v>FEVDSPVYNATWSASLK</c:v>
                      </c:pt>
                      <c:pt idx="208">
                        <c:v>LEIQSQVDSQHVGHSVLTAK</c:v>
                      </c:pt>
                      <c:pt idx="209">
                        <c:v>MDMTFSK</c:v>
                      </c:pt>
                      <c:pt idx="210">
                        <c:v>VPSYTLILPSLELPVLHVPR</c:v>
                      </c:pt>
                      <c:pt idx="211">
                        <c:v>NHLQLEGLFFTNGEHTSK</c:v>
                      </c:pt>
                      <c:pt idx="212">
                        <c:v>GMTRPLSTLISSSQSCQYTLDAK</c:v>
                      </c:pt>
                      <c:pt idx="213">
                        <c:v>LELELRPTGEIEQYSVSATYELQR</c:v>
                      </c:pt>
                      <c:pt idx="214">
                        <c:v>HDAHLNGK</c:v>
                      </c:pt>
                      <c:pt idx="215">
                        <c:v>QELNGNTK</c:v>
                      </c:pt>
                      <c:pt idx="216">
                        <c:v>HLIDSLIDFLNFPR</c:v>
                      </c:pt>
                      <c:pt idx="217">
                        <c:v>VAWHYDEEK</c:v>
                      </c:pt>
                      <c:pt idx="218">
                        <c:v>NSLFFSAQPFEITASTNNEGNLK</c:v>
                      </c:pt>
                      <c:pt idx="219">
                        <c:v>TIDQMLNSELQWPVPDIYLR</c:v>
                      </c:pt>
                      <c:pt idx="220">
                        <c:v>NLQDLLQFIFQLIEDNIK</c:v>
                      </c:pt>
                      <c:pt idx="221">
                        <c:v>NQDVHSINLPFFETLQEYFER</c:v>
                      </c:pt>
                      <c:pt idx="222">
                        <c:v>EFNLQNMGLPDFHIPENLFLK</c:v>
                      </c:pt>
                      <c:pt idx="223">
                        <c:v>HSITNPLAVLCEFISQSIK</c:v>
                      </c:pt>
                      <c:pt idx="224">
                        <c:v>SGVQMNTNFFHESGLEAHVALK</c:v>
                      </c:pt>
                      <c:pt idx="225">
                        <c:v>NFVASHIANILNSEELDIQDLK</c:v>
                      </c:pt>
                      <c:pt idx="226">
                        <c:v>FSTPEFTILNTFHIPSFTIDFVEMK</c:v>
                      </c:pt>
                      <c:pt idx="227">
                        <c:v>VNDESTEGK</c:v>
                      </c:pt>
                      <c:pt idx="228">
                        <c:v>GLLIFDASSSWGPQMSASVHLDSK</c:v>
                      </c:pt>
                      <c:pt idx="229">
                        <c:v>ITLIINWLQEALSSASLAHMK</c:v>
                      </c:pt>
                      <c:pt idx="230">
                        <c:v>QVLFLDTVYGNCSTHFTVK</c:v>
                      </c:pt>
                      <c:pt idx="231">
                        <c:v>YLSLVGQVYSTLVTYISDWWTLAAK</c:v>
                      </c:pt>
                      <c:pt idx="232">
                        <c:v>FFSLLSGSLNSHGLELNADILGTDK</c:v>
                      </c:pt>
                      <c:pt idx="233">
                        <c:v>LIDLSIQNYHTFLIYITELLK</c:v>
                      </c:pt>
                      <c:pt idx="234">
                        <c:v>INSGAHK</c:v>
                      </c:pt>
                      <c:pt idx="235">
                        <c:v>IDFLNNYALFLSPSAQQASWQVSAR</c:v>
                      </c:pt>
                      <c:pt idx="236">
                        <c:v>QSMTLSSEVQIPDFDVDLGTILR</c:v>
                      </c:pt>
                      <c:pt idx="237">
                        <c:v>ELCTISHIFIPAMGNITYDFSFK</c:v>
                      </c:pt>
                      <c:pt idx="238">
                        <c:v>VHNGSEILFSYFQDLVITLPFELR</c:v>
                      </c:pt>
                    </c:strCache>
                  </c:strRef>
                </c15:cat>
              </c15:filteredCategoryTitle>
            </c:ext>
            <c:ext xmlns:c16="http://schemas.microsoft.com/office/drawing/2014/chart" uri="{C3380CC4-5D6E-409C-BE32-E72D297353CC}">
              <c16:uniqueId val="{00000001-5C92-634C-AF91-ADD0D4974FC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axId val="164082128"/>
        <c:axId val="164081568"/>
      </c:barChart>
      <c:catAx>
        <c:axId val="1640804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4081008"/>
        <c:crosses val="autoZero"/>
        <c:auto val="1"/>
        <c:lblAlgn val="ctr"/>
        <c:lblOffset val="100"/>
        <c:noMultiLvlLbl val="0"/>
      </c:catAx>
      <c:valAx>
        <c:axId val="164081008"/>
        <c:scaling>
          <c:orientation val="minMax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>
                    <a:solidFill>
                      <a:srgbClr val="FF0000"/>
                    </a:solidFill>
                  </a:rPr>
                  <a:t>SRM Signal Intensity</a:t>
                </a:r>
              </a:p>
            </c:rich>
          </c:tx>
          <c:layout>
            <c:manualLayout>
              <c:xMode val="edge"/>
              <c:yMode val="edge"/>
              <c:x val="0.8547016783878354"/>
              <c:y val="0.21941608285119835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0E+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4080448"/>
        <c:crosses val="autoZero"/>
        <c:crossBetween val="between"/>
      </c:valAx>
      <c:valAx>
        <c:axId val="164081568"/>
        <c:scaling>
          <c:orientation val="minMax"/>
        </c:scaling>
        <c:delete val="0"/>
        <c:axPos val="r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 dirty="0">
                    <a:solidFill>
                      <a:srgbClr val="7030A0"/>
                    </a:solidFill>
                  </a:rPr>
                  <a:t>#of Spectra</a:t>
                </a:r>
              </a:p>
            </c:rich>
          </c:tx>
          <c:layout>
            <c:manualLayout>
              <c:xMode val="edge"/>
              <c:yMode val="edge"/>
              <c:x val="0.90802267618494636"/>
              <c:y val="0.29738080746896445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4082128"/>
        <c:crosses val="max"/>
        <c:crossBetween val="between"/>
      </c:valAx>
      <c:catAx>
        <c:axId val="164082128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64081568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34566688538932633"/>
          <c:y val="0.11555221045888869"/>
          <c:w val="0.3072686788034133"/>
          <c:h val="0.2987099344590726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t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0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79A47E-B106-5240-A053-880DF194F06B}" type="datetimeFigureOut">
              <a:rPr lang="en-US" smtClean="0"/>
              <a:t>2/18/20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1DC7A7-F422-BA4E-8322-E49362753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530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1DC7A7-F422-BA4E-8322-E49362753D5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3751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1DC7A7-F422-BA4E-8322-E49362753D5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8678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1DC7A7-F422-BA4E-8322-E49362753D5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4803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1DC7A7-F422-BA4E-8322-E49362753D5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4917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1DC7A7-F422-BA4E-8322-E49362753D5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0442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1DC7A7-F422-BA4E-8322-E49362753D5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5537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Solution, use other enzymes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1DC7A7-F422-BA4E-8322-E49362753D5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133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Solution, use other enzymes</a:t>
            </a:r>
          </a:p>
          <a:p>
            <a:endParaRPr lang="en-US" dirty="0"/>
          </a:p>
          <a:p>
            <a:r>
              <a:rPr lang="en-US" dirty="0"/>
              <a:t>..Now when we know how </a:t>
            </a:r>
            <a:r>
              <a:rPr lang="en-US"/>
              <a:t>to identify proteins.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1DC7A7-F422-BA4E-8322-E49362753D5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8832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1DC7A7-F422-BA4E-8322-E49362753D5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265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1DC7A7-F422-BA4E-8322-E49362753D5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9063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1DC7A7-F422-BA4E-8322-E49362753D5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6864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1DC7A7-F422-BA4E-8322-E49362753D5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31884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1DC7A7-F422-BA4E-8322-E49362753D5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291097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1DC7A7-F422-BA4E-8322-E49362753D5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211341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 = slope of the standard curve</a:t>
            </a:r>
          </a:p>
          <a:p>
            <a:r>
              <a:rPr lang="en-US" dirty="0"/>
              <a:t>Ab = area of blank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1DC7A7-F422-BA4E-8322-E49362753D5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5501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6691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marL="0" indent="0">
              <a:buFontTx/>
              <a:buNone/>
            </a:pPr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Antibodies</a:t>
            </a:r>
            <a:r>
              <a:rPr lang="en-US" baseline="0" dirty="0">
                <a:latin typeface="Calibri" charset="0"/>
                <a:ea typeface="ＭＳ Ｐゴシック" charset="0"/>
                <a:cs typeface="ＭＳ Ｐゴシック" charset="0"/>
              </a:rPr>
              <a:t> mainly used for IHC, IF in the atlas. Other applications other possible, and if we look at an IHC microscope image..</a:t>
            </a:r>
          </a:p>
          <a:p>
            <a:pPr marL="0" indent="0">
              <a:buFontTx/>
              <a:buNone/>
            </a:pPr>
            <a:endParaRPr lang="en-US" baseline="0" dirty="0">
              <a:latin typeface="Calibri" charset="0"/>
              <a:ea typeface="ＭＳ Ｐゴシック" charset="0"/>
              <a:cs typeface="ＭＳ Ｐゴシック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Marcus 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Bantscheff</a:t>
            </a:r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buFontTx/>
              <a:buNone/>
            </a:pPr>
            <a:endParaRPr lang="en-US" baseline="0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6691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4000">
                <a:solidFill>
                  <a:srgbClr val="3F3F3F"/>
                </a:solidFill>
                <a:latin typeface="Palatino" charset="0"/>
                <a:ea typeface="ヒラギノ角ゴ Pro W3" charset="0"/>
                <a:cs typeface="ヒラギノ角ゴ Pro W3" charset="0"/>
                <a:sym typeface="Palatino" charset="0"/>
              </a:defRPr>
            </a:lvl1pPr>
            <a:lvl2pPr marL="37931725" indent="-37474525" eaLnBrk="0" hangingPunct="0">
              <a:defRPr sz="4000">
                <a:solidFill>
                  <a:srgbClr val="3F3F3F"/>
                </a:solidFill>
                <a:latin typeface="Palatino" charset="0"/>
                <a:ea typeface="ヒラギノ角ゴ Pro W3" charset="0"/>
                <a:cs typeface="ヒラギノ角ゴ Pro W3" charset="0"/>
                <a:sym typeface="Palatino" charset="0"/>
              </a:defRPr>
            </a:lvl2pPr>
            <a:lvl3pPr eaLnBrk="0" hangingPunct="0">
              <a:defRPr sz="4000">
                <a:solidFill>
                  <a:srgbClr val="3F3F3F"/>
                </a:solidFill>
                <a:latin typeface="Palatino" charset="0"/>
                <a:ea typeface="ヒラギノ角ゴ Pro W3" charset="0"/>
                <a:cs typeface="ヒラギノ角ゴ Pro W3" charset="0"/>
                <a:sym typeface="Palatino" charset="0"/>
              </a:defRPr>
            </a:lvl3pPr>
            <a:lvl4pPr eaLnBrk="0" hangingPunct="0">
              <a:defRPr sz="4000">
                <a:solidFill>
                  <a:srgbClr val="3F3F3F"/>
                </a:solidFill>
                <a:latin typeface="Palatino" charset="0"/>
                <a:ea typeface="ヒラギノ角ゴ Pro W3" charset="0"/>
                <a:cs typeface="ヒラギノ角ゴ Pro W3" charset="0"/>
                <a:sym typeface="Palatino" charset="0"/>
              </a:defRPr>
            </a:lvl4pPr>
            <a:lvl5pPr eaLnBrk="0" hangingPunct="0">
              <a:defRPr sz="4000">
                <a:solidFill>
                  <a:srgbClr val="3F3F3F"/>
                </a:solidFill>
                <a:latin typeface="Palatino" charset="0"/>
                <a:ea typeface="ヒラギノ角ゴ Pro W3" charset="0"/>
                <a:cs typeface="ヒラギノ角ゴ Pro W3" charset="0"/>
                <a:sym typeface="Palatino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3F3F3F"/>
                </a:solidFill>
                <a:latin typeface="Palatino" charset="0"/>
                <a:ea typeface="ヒラギノ角ゴ Pro W3" charset="0"/>
                <a:cs typeface="ヒラギノ角ゴ Pro W3" charset="0"/>
                <a:sym typeface="Palatino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3F3F3F"/>
                </a:solidFill>
                <a:latin typeface="Palatino" charset="0"/>
                <a:ea typeface="ヒラギノ角ゴ Pro W3" charset="0"/>
                <a:cs typeface="ヒラギノ角ゴ Pro W3" charset="0"/>
                <a:sym typeface="Palatino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3F3F3F"/>
                </a:solidFill>
                <a:latin typeface="Palatino" charset="0"/>
                <a:ea typeface="ヒラギノ角ゴ Pro W3" charset="0"/>
                <a:cs typeface="ヒラギノ角ゴ Pro W3" charset="0"/>
                <a:sym typeface="Palatino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3F3F3F"/>
                </a:solidFill>
                <a:latin typeface="Palatino" charset="0"/>
                <a:ea typeface="ヒラギノ角ゴ Pro W3" charset="0"/>
                <a:cs typeface="ヒラギノ角ゴ Pro W3" charset="0"/>
                <a:sym typeface="Palatino" charset="0"/>
              </a:defRPr>
            </a:lvl9pPr>
          </a:lstStyle>
          <a:p>
            <a:pPr eaLnBrk="1" hangingPunct="1"/>
            <a:fld id="{8971B9F0-85F6-2446-BFAC-7615FA647EEA}" type="slidenum">
              <a:rPr lang="en-US" sz="1200"/>
              <a:pPr eaLnBrk="1" hangingPunct="1"/>
              <a:t>26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89937717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3BD933-BF99-4293-91A5-120BB53845F3}" type="slidenum">
              <a:rPr lang="en-US" smtClean="0">
                <a:solidFill>
                  <a:prstClr val="black"/>
                </a:solidFill>
              </a:rPr>
              <a:pPr/>
              <a:t>27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865282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 = the slope of the standard curve</a:t>
            </a:r>
          </a:p>
          <a:p>
            <a:r>
              <a:rPr lang="en-US" dirty="0"/>
              <a:t>R = area ratio from blank.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1DC7A7-F422-BA4E-8322-E49362753D5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3194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1DC7A7-F422-BA4E-8322-E49362753D5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4632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1DC7A7-F422-BA4E-8322-E49362753D5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36485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548480-CB15-4632-8A10-006FD25C4589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64048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32D490-A615-41E4-81BA-E176F8F9CEA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9007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1DC7A7-F422-BA4E-8322-E49362753D5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81416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32D490-A615-41E4-81BA-E176F8F9CEA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77814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71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4371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Need for reagents. Generate at least two verified antibodies towards every human protein.</a:t>
            </a:r>
          </a:p>
          <a:p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Large scale</a:t>
            </a:r>
            <a:r>
              <a:rPr lang="en-US" baseline="0" dirty="0">
                <a:latin typeface="Calibri" charset="0"/>
                <a:ea typeface="ＭＳ Ｐゴシック" charset="0"/>
                <a:cs typeface="ＭＳ Ｐゴシック" charset="0"/>
              </a:rPr>
              <a:t> setup for the systematic analysis of all human proteins by affinity based methods.</a:t>
            </a:r>
            <a:endParaRPr lang="en-US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4371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200">
                <a:solidFill>
                  <a:srgbClr val="000000"/>
                </a:solidFill>
                <a:latin typeface="Hoefler Text" charset="0"/>
                <a:ea typeface="ヒラギノ明朝 ProN W3" charset="0"/>
                <a:cs typeface="ヒラギノ明朝 ProN W3" charset="0"/>
                <a:sym typeface="Hoefler Text" charset="0"/>
              </a:defRPr>
            </a:lvl1pPr>
            <a:lvl2pPr marL="742950" indent="-285750" eaLnBrk="0" hangingPunct="0">
              <a:defRPr sz="1200">
                <a:solidFill>
                  <a:srgbClr val="000000"/>
                </a:solidFill>
                <a:latin typeface="Hoefler Text" charset="0"/>
                <a:ea typeface="ヒラギノ明朝 ProN W3" charset="0"/>
                <a:cs typeface="ヒラギノ明朝 ProN W3" charset="0"/>
                <a:sym typeface="Hoefler Text" charset="0"/>
              </a:defRPr>
            </a:lvl2pPr>
            <a:lvl3pPr marL="1143000" indent="-228600" eaLnBrk="0" hangingPunct="0">
              <a:defRPr sz="1200">
                <a:solidFill>
                  <a:srgbClr val="000000"/>
                </a:solidFill>
                <a:latin typeface="Hoefler Text" charset="0"/>
                <a:ea typeface="ヒラギノ明朝 ProN W3" charset="0"/>
                <a:cs typeface="ヒラギノ明朝 ProN W3" charset="0"/>
                <a:sym typeface="Hoefler Text" charset="0"/>
              </a:defRPr>
            </a:lvl3pPr>
            <a:lvl4pPr marL="1600200" indent="-228600" eaLnBrk="0" hangingPunct="0">
              <a:defRPr sz="1200">
                <a:solidFill>
                  <a:srgbClr val="000000"/>
                </a:solidFill>
                <a:latin typeface="Hoefler Text" charset="0"/>
                <a:ea typeface="ヒラギノ明朝 ProN W3" charset="0"/>
                <a:cs typeface="ヒラギノ明朝 ProN W3" charset="0"/>
                <a:sym typeface="Hoefler Text" charset="0"/>
              </a:defRPr>
            </a:lvl4pPr>
            <a:lvl5pPr marL="2057400" indent="-228600" eaLnBrk="0" hangingPunct="0">
              <a:defRPr sz="1200">
                <a:solidFill>
                  <a:srgbClr val="000000"/>
                </a:solidFill>
                <a:latin typeface="Hoefler Text" charset="0"/>
                <a:ea typeface="ヒラギノ明朝 ProN W3" charset="0"/>
                <a:cs typeface="ヒラギノ明朝 ProN W3" charset="0"/>
                <a:sym typeface="Hoefler Text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Hoefler Text" charset="0"/>
                <a:ea typeface="ヒラギノ明朝 ProN W3" charset="0"/>
                <a:cs typeface="ヒラギノ明朝 ProN W3" charset="0"/>
                <a:sym typeface="Hoefler Text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Hoefler Text" charset="0"/>
                <a:ea typeface="ヒラギノ明朝 ProN W3" charset="0"/>
                <a:cs typeface="ヒラギノ明朝 ProN W3" charset="0"/>
                <a:sym typeface="Hoefler Text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Hoefler Text" charset="0"/>
                <a:ea typeface="ヒラギノ明朝 ProN W3" charset="0"/>
                <a:cs typeface="ヒラギノ明朝 ProN W3" charset="0"/>
                <a:sym typeface="Hoefler Text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Hoefler Text" charset="0"/>
                <a:ea typeface="ヒラギノ明朝 ProN W3" charset="0"/>
                <a:cs typeface="ヒラギノ明朝 ProN W3" charset="0"/>
                <a:sym typeface="Hoefler Text" charset="0"/>
              </a:defRPr>
            </a:lvl9pPr>
          </a:lstStyle>
          <a:p>
            <a:pPr eaLnBrk="1" hangingPunct="1"/>
            <a:fld id="{4E5D22BF-62FD-AB4A-8A28-887EAFF6A3F8}" type="slidenum">
              <a:rPr lang="en-US">
                <a:solidFill>
                  <a:srgbClr val="3F3F3F"/>
                </a:solidFill>
                <a:latin typeface="Palatino" charset="0"/>
                <a:ea typeface="ヒラギノ角ゴ Pro W3" charset="0"/>
                <a:cs typeface="ヒラギノ角ゴ Pro W3" charset="0"/>
                <a:sym typeface="Palatino" charset="0"/>
              </a:rPr>
              <a:pPr eaLnBrk="1" hangingPunct="1"/>
              <a:t>37</a:t>
            </a:fld>
            <a:endParaRPr lang="en-US" dirty="0">
              <a:solidFill>
                <a:srgbClr val="3F3F3F"/>
              </a:solidFill>
              <a:latin typeface="Palatino" charset="0"/>
              <a:ea typeface="ヒラギノ角ゴ Pro W3" charset="0"/>
              <a:cs typeface="ヒラギノ角ゴ Pro W3" charset="0"/>
              <a:sym typeface="Palati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148175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Basically 5 years of </a:t>
            </a:r>
            <a:r>
              <a:rPr lang="en-US" dirty="0" err="1"/>
              <a:t>graudate</a:t>
            </a:r>
            <a:r>
              <a:rPr lang="en-US" dirty="0"/>
              <a:t> studies summarized in one workflow-slide.</a:t>
            </a:r>
          </a:p>
          <a:p>
            <a:endParaRPr lang="en-US" dirty="0"/>
          </a:p>
          <a:p>
            <a:r>
              <a:rPr lang="en-US" dirty="0"/>
              <a:t> Proteotypic peptide</a:t>
            </a:r>
          </a:p>
          <a:p>
            <a:pPr lvl="1"/>
            <a:r>
              <a:rPr lang="en-US" dirty="0"/>
              <a:t>Good ionization</a:t>
            </a:r>
          </a:p>
          <a:p>
            <a:pPr lvl="1"/>
            <a:r>
              <a:rPr lang="en-US" dirty="0"/>
              <a:t>No miscleavages</a:t>
            </a:r>
          </a:p>
          <a:p>
            <a:pPr lvl="1"/>
            <a:r>
              <a:rPr lang="en-US" dirty="0"/>
              <a:t>No methionine</a:t>
            </a:r>
          </a:p>
          <a:p>
            <a:pPr lvl="1"/>
            <a:r>
              <a:rPr lang="en-US" dirty="0"/>
              <a:t>Unique to one single </a:t>
            </a:r>
            <a:br>
              <a:rPr lang="en-US" dirty="0"/>
            </a:br>
            <a:r>
              <a:rPr lang="en-US" dirty="0"/>
              <a:t>human gene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1DC7A7-F422-BA4E-8322-E49362753D5F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37338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Bioinformatics evaluation revealed that the resource can cover over 15,000 human genes with at least two unique proteotypic peptides </a:t>
            </a:r>
          </a:p>
          <a:p>
            <a:r>
              <a:rPr lang="en-US" sz="1200" dirty="0"/>
              <a:t>14,000 of 19,000 </a:t>
            </a:r>
            <a:r>
              <a:rPr lang="en-US" sz="1200" dirty="0" err="1"/>
              <a:t>PrESTs</a:t>
            </a:r>
            <a:r>
              <a:rPr lang="en-US" sz="1200" dirty="0"/>
              <a:t> were experimentally verified proteotypic peptide.</a:t>
            </a:r>
          </a:p>
          <a:p>
            <a:endParaRPr lang="en-US" sz="1200" dirty="0"/>
          </a:p>
          <a:p>
            <a:r>
              <a:rPr lang="en-US" sz="1200" dirty="0"/>
              <a:t>In total 10,163 unique human proteins covered by at least one proteotypic peptide.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1DC7A7-F422-BA4E-8322-E49362753D5F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47065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6691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marL="0" indent="0">
              <a:buFontTx/>
              <a:buNone/>
            </a:pPr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How to utilize the resource.</a:t>
            </a:r>
          </a:p>
          <a:p>
            <a:pPr marL="0" indent="0">
              <a:buFontTx/>
              <a:buNone/>
            </a:pPr>
            <a:endParaRPr lang="en-US" dirty="0">
              <a:latin typeface="Calibri" charset="0"/>
              <a:ea typeface="ＭＳ Ｐゴシック" charset="0"/>
              <a:cs typeface="ＭＳ Ｐゴシック" charset="0"/>
            </a:endParaRPr>
          </a:p>
          <a:p>
            <a:pPr marL="0" indent="0">
              <a:buFontTx/>
              <a:buNone/>
            </a:pPr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Antibodies</a:t>
            </a:r>
            <a:r>
              <a:rPr lang="en-US" baseline="0" dirty="0">
                <a:latin typeface="Calibri" charset="0"/>
                <a:ea typeface="ＭＳ Ｐゴシック" charset="0"/>
                <a:cs typeface="ＭＳ Ｐゴシック" charset="0"/>
              </a:rPr>
              <a:t> mainly used for IHC, IF and published onto the atlas.</a:t>
            </a:r>
          </a:p>
          <a:p>
            <a:pPr marL="0" indent="0">
              <a:buFontTx/>
              <a:buNone/>
            </a:pPr>
            <a:r>
              <a:rPr lang="en-US" baseline="0" dirty="0">
                <a:latin typeface="Calibri" charset="0"/>
                <a:ea typeface="ＭＳ Ｐゴシック" charset="0"/>
                <a:cs typeface="ＭＳ Ｐゴシック" charset="0"/>
              </a:rPr>
              <a:t>Other applications other possible, and if we look at an IHC microscope image..</a:t>
            </a:r>
          </a:p>
          <a:p>
            <a:pPr marL="0" indent="0">
              <a:buFontTx/>
              <a:buNone/>
            </a:pPr>
            <a:endParaRPr lang="en-US" baseline="0" dirty="0">
              <a:latin typeface="Calibri" charset="0"/>
              <a:ea typeface="ＭＳ Ｐゴシック" charset="0"/>
              <a:cs typeface="ＭＳ Ｐゴシック" charset="0"/>
            </a:endParaRPr>
          </a:p>
          <a:p>
            <a:pPr marL="0" indent="0">
              <a:buFontTx/>
              <a:buNone/>
            </a:pPr>
            <a:r>
              <a:rPr lang="en-US" baseline="0" dirty="0">
                <a:latin typeface="Calibri" charset="0"/>
                <a:ea typeface="ＭＳ Ｐゴシック" charset="0"/>
                <a:cs typeface="ＭＳ Ｐゴシック" charset="0"/>
              </a:rPr>
              <a:t>So if we have a closer look at the recombinant proteins used for immunization..</a:t>
            </a:r>
          </a:p>
        </p:txBody>
      </p:sp>
      <p:sp>
        <p:nvSpPr>
          <p:cNvPr id="16691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4000">
                <a:solidFill>
                  <a:srgbClr val="3F3F3F"/>
                </a:solidFill>
                <a:latin typeface="Palatino" charset="0"/>
                <a:ea typeface="ヒラギノ角ゴ Pro W3" charset="0"/>
                <a:cs typeface="ヒラギノ角ゴ Pro W3" charset="0"/>
                <a:sym typeface="Palatino" charset="0"/>
              </a:defRPr>
            </a:lvl1pPr>
            <a:lvl2pPr marL="37931725" indent="-37474525" eaLnBrk="0" hangingPunct="0">
              <a:defRPr sz="4000">
                <a:solidFill>
                  <a:srgbClr val="3F3F3F"/>
                </a:solidFill>
                <a:latin typeface="Palatino" charset="0"/>
                <a:ea typeface="ヒラギノ角ゴ Pro W3" charset="0"/>
                <a:cs typeface="ヒラギノ角ゴ Pro W3" charset="0"/>
                <a:sym typeface="Palatino" charset="0"/>
              </a:defRPr>
            </a:lvl2pPr>
            <a:lvl3pPr eaLnBrk="0" hangingPunct="0">
              <a:defRPr sz="4000">
                <a:solidFill>
                  <a:srgbClr val="3F3F3F"/>
                </a:solidFill>
                <a:latin typeface="Palatino" charset="0"/>
                <a:ea typeface="ヒラギノ角ゴ Pro W3" charset="0"/>
                <a:cs typeface="ヒラギノ角ゴ Pro W3" charset="0"/>
                <a:sym typeface="Palatino" charset="0"/>
              </a:defRPr>
            </a:lvl3pPr>
            <a:lvl4pPr eaLnBrk="0" hangingPunct="0">
              <a:defRPr sz="4000">
                <a:solidFill>
                  <a:srgbClr val="3F3F3F"/>
                </a:solidFill>
                <a:latin typeface="Palatino" charset="0"/>
                <a:ea typeface="ヒラギノ角ゴ Pro W3" charset="0"/>
                <a:cs typeface="ヒラギノ角ゴ Pro W3" charset="0"/>
                <a:sym typeface="Palatino" charset="0"/>
              </a:defRPr>
            </a:lvl4pPr>
            <a:lvl5pPr eaLnBrk="0" hangingPunct="0">
              <a:defRPr sz="4000">
                <a:solidFill>
                  <a:srgbClr val="3F3F3F"/>
                </a:solidFill>
                <a:latin typeface="Palatino" charset="0"/>
                <a:ea typeface="ヒラギノ角ゴ Pro W3" charset="0"/>
                <a:cs typeface="ヒラギノ角ゴ Pro W3" charset="0"/>
                <a:sym typeface="Palatino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3F3F3F"/>
                </a:solidFill>
                <a:latin typeface="Palatino" charset="0"/>
                <a:ea typeface="ヒラギノ角ゴ Pro W3" charset="0"/>
                <a:cs typeface="ヒラギノ角ゴ Pro W3" charset="0"/>
                <a:sym typeface="Palatino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3F3F3F"/>
                </a:solidFill>
                <a:latin typeface="Palatino" charset="0"/>
                <a:ea typeface="ヒラギノ角ゴ Pro W3" charset="0"/>
                <a:cs typeface="ヒラギノ角ゴ Pro W3" charset="0"/>
                <a:sym typeface="Palatino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3F3F3F"/>
                </a:solidFill>
                <a:latin typeface="Palatino" charset="0"/>
                <a:ea typeface="ヒラギノ角ゴ Pro W3" charset="0"/>
                <a:cs typeface="ヒラギノ角ゴ Pro W3" charset="0"/>
                <a:sym typeface="Palatino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3F3F3F"/>
                </a:solidFill>
                <a:latin typeface="Palatino" charset="0"/>
                <a:ea typeface="ヒラギノ角ゴ Pro W3" charset="0"/>
                <a:cs typeface="ヒラギノ角ゴ Pro W3" charset="0"/>
                <a:sym typeface="Palatino" charset="0"/>
              </a:defRPr>
            </a:lvl9pPr>
          </a:lstStyle>
          <a:p>
            <a:pPr eaLnBrk="1" hangingPunct="1"/>
            <a:fld id="{8971B9F0-85F6-2446-BFAC-7615FA647EEA}" type="slidenum">
              <a:rPr lang="en-US" sz="1200"/>
              <a:pPr eaLnBrk="1" hangingPunct="1"/>
              <a:t>40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83075734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6691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marL="0" indent="0">
              <a:buFontTx/>
              <a:buNone/>
            </a:pPr>
            <a:endParaRPr lang="en-US" baseline="0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6691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4000">
                <a:solidFill>
                  <a:srgbClr val="3F3F3F"/>
                </a:solidFill>
                <a:latin typeface="Palatino" charset="0"/>
                <a:ea typeface="ヒラギノ角ゴ Pro W3" charset="0"/>
                <a:cs typeface="ヒラギノ角ゴ Pro W3" charset="0"/>
                <a:sym typeface="Palatino" charset="0"/>
              </a:defRPr>
            </a:lvl1pPr>
            <a:lvl2pPr marL="37931725" indent="-37474525" eaLnBrk="0" hangingPunct="0">
              <a:defRPr sz="4000">
                <a:solidFill>
                  <a:srgbClr val="3F3F3F"/>
                </a:solidFill>
                <a:latin typeface="Palatino" charset="0"/>
                <a:ea typeface="ヒラギノ角ゴ Pro W3" charset="0"/>
                <a:cs typeface="ヒラギノ角ゴ Pro W3" charset="0"/>
                <a:sym typeface="Palatino" charset="0"/>
              </a:defRPr>
            </a:lvl2pPr>
            <a:lvl3pPr eaLnBrk="0" hangingPunct="0">
              <a:defRPr sz="4000">
                <a:solidFill>
                  <a:srgbClr val="3F3F3F"/>
                </a:solidFill>
                <a:latin typeface="Palatino" charset="0"/>
                <a:ea typeface="ヒラギノ角ゴ Pro W3" charset="0"/>
                <a:cs typeface="ヒラギノ角ゴ Pro W3" charset="0"/>
                <a:sym typeface="Palatino" charset="0"/>
              </a:defRPr>
            </a:lvl3pPr>
            <a:lvl4pPr eaLnBrk="0" hangingPunct="0">
              <a:defRPr sz="4000">
                <a:solidFill>
                  <a:srgbClr val="3F3F3F"/>
                </a:solidFill>
                <a:latin typeface="Palatino" charset="0"/>
                <a:ea typeface="ヒラギノ角ゴ Pro W3" charset="0"/>
                <a:cs typeface="ヒラギノ角ゴ Pro W3" charset="0"/>
                <a:sym typeface="Palatino" charset="0"/>
              </a:defRPr>
            </a:lvl4pPr>
            <a:lvl5pPr eaLnBrk="0" hangingPunct="0">
              <a:defRPr sz="4000">
                <a:solidFill>
                  <a:srgbClr val="3F3F3F"/>
                </a:solidFill>
                <a:latin typeface="Palatino" charset="0"/>
                <a:ea typeface="ヒラギノ角ゴ Pro W3" charset="0"/>
                <a:cs typeface="ヒラギノ角ゴ Pro W3" charset="0"/>
                <a:sym typeface="Palatino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3F3F3F"/>
                </a:solidFill>
                <a:latin typeface="Palatino" charset="0"/>
                <a:ea typeface="ヒラギノ角ゴ Pro W3" charset="0"/>
                <a:cs typeface="ヒラギノ角ゴ Pro W3" charset="0"/>
                <a:sym typeface="Palatino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3F3F3F"/>
                </a:solidFill>
                <a:latin typeface="Palatino" charset="0"/>
                <a:ea typeface="ヒラギノ角ゴ Pro W3" charset="0"/>
                <a:cs typeface="ヒラギノ角ゴ Pro W3" charset="0"/>
                <a:sym typeface="Palatino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3F3F3F"/>
                </a:solidFill>
                <a:latin typeface="Palatino" charset="0"/>
                <a:ea typeface="ヒラギノ角ゴ Pro W3" charset="0"/>
                <a:cs typeface="ヒラギノ角ゴ Pro W3" charset="0"/>
                <a:sym typeface="Palatino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3F3F3F"/>
                </a:solidFill>
                <a:latin typeface="Palatino" charset="0"/>
                <a:ea typeface="ヒラギノ角ゴ Pro W3" charset="0"/>
                <a:cs typeface="ヒラギノ角ゴ Pro W3" charset="0"/>
                <a:sym typeface="Palatino" charset="0"/>
              </a:defRPr>
            </a:lvl9pPr>
          </a:lstStyle>
          <a:p>
            <a:pPr eaLnBrk="1" hangingPunct="1"/>
            <a:fld id="{8971B9F0-85F6-2446-BFAC-7615FA647EEA}" type="slidenum">
              <a:rPr lang="en-US" sz="1200"/>
              <a:pPr eaLnBrk="1" hangingPunct="1"/>
              <a:t>41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422358457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1DC7A7-F422-BA4E-8322-E49362753D5F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24256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1DC7A7-F422-BA4E-8322-E49362753D5F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20523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1DC7A7-F422-BA4E-8322-E49362753D5F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191891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1DC7A7-F422-BA4E-8322-E49362753D5F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2765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(functional GO and KEGG pathway analysis)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1DC7A7-F422-BA4E-8322-E49362753D5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83209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1DC7A7-F422-BA4E-8322-E49362753D5F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827649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1DC7A7-F422-BA4E-8322-E49362753D5F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2948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1DC7A7-F422-BA4E-8322-E49362753D5F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7489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b="1" dirty="0"/>
              <a:t>20 </a:t>
            </a:r>
            <a:r>
              <a:rPr lang="sv-SE" b="1" dirty="0" err="1"/>
              <a:t>pmol</a:t>
            </a:r>
            <a:r>
              <a:rPr lang="sv-SE" b="1" dirty="0"/>
              <a:t> per </a:t>
            </a:r>
            <a:r>
              <a:rPr lang="sv-SE" b="1" dirty="0" err="1"/>
              <a:t>ul</a:t>
            </a:r>
            <a:r>
              <a:rPr lang="sv-SE" b="1" dirty="0"/>
              <a:t> down to 50fmol</a:t>
            </a:r>
          </a:p>
          <a:p>
            <a:endParaRPr lang="sv-SE" b="1" dirty="0"/>
          </a:p>
          <a:p>
            <a:r>
              <a:rPr lang="sv-SE" b="1" dirty="0" err="1"/>
              <a:t>Epanova</a:t>
            </a:r>
            <a:r>
              <a:rPr lang="sv-SE" b="1" dirty="0"/>
              <a:t> (FDA </a:t>
            </a:r>
            <a:r>
              <a:rPr lang="sv-SE" b="1" dirty="0" err="1"/>
              <a:t>approved</a:t>
            </a:r>
            <a:r>
              <a:rPr lang="sv-SE" b="1" dirty="0"/>
              <a:t> omega 3 </a:t>
            </a:r>
            <a:r>
              <a:rPr lang="sv-SE" b="1" dirty="0" err="1"/>
              <a:t>fatty</a:t>
            </a:r>
            <a:r>
              <a:rPr lang="sv-SE" b="1" dirty="0"/>
              <a:t> </a:t>
            </a:r>
            <a:r>
              <a:rPr lang="sv-SE" b="1" dirty="0" err="1"/>
              <a:t>acid</a:t>
            </a:r>
            <a:r>
              <a:rPr lang="sv-SE" b="1" dirty="0"/>
              <a:t>)</a:t>
            </a:r>
          </a:p>
          <a:p>
            <a:r>
              <a:rPr lang="sv-SE" b="1" dirty="0" err="1"/>
              <a:t>Fenofibrate</a:t>
            </a:r>
            <a:r>
              <a:rPr lang="sv-SE" b="1" dirty="0"/>
              <a:t> (</a:t>
            </a:r>
            <a:r>
              <a:rPr lang="sv-SE" b="1" dirty="0" err="1"/>
              <a:t>reduce</a:t>
            </a:r>
            <a:r>
              <a:rPr lang="sv-SE" b="1" dirty="0"/>
              <a:t> </a:t>
            </a:r>
            <a:r>
              <a:rPr lang="sv-SE" b="1" dirty="0" err="1"/>
              <a:t>cholesterol</a:t>
            </a:r>
            <a:r>
              <a:rPr lang="sv-SE" b="1" dirty="0"/>
              <a:t>)= </a:t>
            </a:r>
            <a:r>
              <a:rPr lang="sv-SE" b="1" dirty="0" err="1"/>
              <a:t>Reduces</a:t>
            </a:r>
            <a:r>
              <a:rPr lang="sv-SE" b="1" dirty="0"/>
              <a:t> LDL and VLDL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1DC7A7-F422-BA4E-8322-E49362753D5F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11315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b="1" dirty="0"/>
              <a:t>20 </a:t>
            </a:r>
            <a:r>
              <a:rPr lang="sv-SE" b="1" dirty="0" err="1"/>
              <a:t>pmol</a:t>
            </a:r>
            <a:r>
              <a:rPr lang="sv-SE" b="1" dirty="0"/>
              <a:t> per </a:t>
            </a:r>
            <a:r>
              <a:rPr lang="sv-SE" b="1" dirty="0" err="1"/>
              <a:t>ul</a:t>
            </a:r>
            <a:r>
              <a:rPr lang="sv-SE" b="1" dirty="0"/>
              <a:t> down to 50fmol</a:t>
            </a:r>
          </a:p>
          <a:p>
            <a:endParaRPr lang="sv-SE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1DC7A7-F422-BA4E-8322-E49362753D5F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23330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411A87-6F20-3B43-8D48-E1142E044949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90266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1DC7A7-F422-BA4E-8322-E49362753D5F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87933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1DC7A7-F422-BA4E-8322-E49362753D5F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7917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7941C6-E4B8-BA42-88A7-6537BAD3BE70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1905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1DC7A7-F422-BA4E-8322-E49362753D5F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5454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1DC7A7-F422-BA4E-8322-E49362753D5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95615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Current guidelines advocate the use of marine-derived omega-3 fatty acids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supplements for the prevention of coronary heart disease and major vascular events in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people with prior coronary heart disease, but large trials of omega-3 fatty acids have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produced conflicting results.</a:t>
            </a:r>
          </a:p>
          <a:p>
            <a:endParaRPr lang="en-US" sz="12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Several large trials have reported conflicting results of the associations of supplementation with omega-3 FA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EPANOVA is indicated as an adjunct to diet to reduce triglyceride (TG) levels in adult patients with severe (≥500 mg/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hypertriglyceridemia.</a:t>
            </a:r>
            <a:endParaRPr lang="sv-SE" b="1" dirty="0"/>
          </a:p>
          <a:p>
            <a:endParaRPr lang="sv-SE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Fenofibrate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has been used since 1975 and is one of the most commonly prescribed fibrates</a:t>
            </a:r>
          </a:p>
          <a:p>
            <a:r>
              <a:rPr lang="sv-SE" b="0" dirty="0"/>
              <a:t>It is </a:t>
            </a:r>
            <a:r>
              <a:rPr lang="sv-SE" b="0" dirty="0" err="1"/>
              <a:t>mainly</a:t>
            </a:r>
            <a:r>
              <a:rPr lang="sv-SE" b="0" dirty="0"/>
              <a:t> </a:t>
            </a:r>
            <a:r>
              <a:rPr lang="sv-SE" b="0" dirty="0" err="1"/>
              <a:t>used</a:t>
            </a:r>
            <a:r>
              <a:rPr lang="sv-SE" b="0" dirty="0"/>
              <a:t> to </a:t>
            </a:r>
            <a:r>
              <a:rPr lang="sv-SE" b="0" dirty="0" err="1"/>
              <a:t>reduce</a:t>
            </a:r>
            <a:r>
              <a:rPr lang="sv-SE" b="0" dirty="0"/>
              <a:t> </a:t>
            </a:r>
            <a:r>
              <a:rPr lang="sv-SE" b="0" dirty="0" err="1"/>
              <a:t>cholesterol</a:t>
            </a:r>
            <a:r>
              <a:rPr lang="sv-SE" b="0" dirty="0"/>
              <a:t> </a:t>
            </a:r>
            <a:r>
              <a:rPr lang="sv-SE" b="0" dirty="0" err="1"/>
              <a:t>levels</a:t>
            </a:r>
            <a:r>
              <a:rPr lang="sv-SE" b="0" dirty="0"/>
              <a:t> in </a:t>
            </a:r>
            <a:r>
              <a:rPr lang="sv-SE" b="0" dirty="0" err="1"/>
              <a:t>people</a:t>
            </a:r>
            <a:r>
              <a:rPr lang="sv-SE" b="0" dirty="0"/>
              <a:t> at risk </a:t>
            </a:r>
            <a:r>
              <a:rPr lang="sv-SE" b="0" dirty="0" err="1"/>
              <a:t>of</a:t>
            </a:r>
            <a:r>
              <a:rPr lang="sv-SE" b="0" dirty="0"/>
              <a:t> </a:t>
            </a:r>
            <a:r>
              <a:rPr lang="sv-SE" b="0" dirty="0" err="1"/>
              <a:t>cardiovascular</a:t>
            </a:r>
            <a:r>
              <a:rPr lang="sv-SE" b="0" dirty="0"/>
              <a:t> </a:t>
            </a:r>
            <a:r>
              <a:rPr lang="sv-SE" b="0" dirty="0" err="1"/>
              <a:t>disease</a:t>
            </a:r>
            <a:r>
              <a:rPr lang="sv-SE" b="0" dirty="0"/>
              <a:t>. Like </a:t>
            </a:r>
            <a:r>
              <a:rPr lang="sv-SE" b="0" dirty="0" err="1"/>
              <a:t>other</a:t>
            </a:r>
            <a:r>
              <a:rPr lang="sv-SE" b="0" dirty="0"/>
              <a:t> </a:t>
            </a:r>
            <a:r>
              <a:rPr lang="sv-SE" b="0" dirty="0" err="1"/>
              <a:t>fibrates</a:t>
            </a:r>
            <a:r>
              <a:rPr lang="sv-SE" b="0" dirty="0"/>
              <a:t>, it </a:t>
            </a:r>
            <a:r>
              <a:rPr lang="sv-SE" b="0" dirty="0" err="1"/>
              <a:t>reduces</a:t>
            </a:r>
            <a:r>
              <a:rPr lang="sv-SE" b="0" dirty="0"/>
              <a:t> </a:t>
            </a:r>
            <a:r>
              <a:rPr lang="sv-SE" b="0" dirty="0" err="1"/>
              <a:t>both</a:t>
            </a:r>
            <a:r>
              <a:rPr lang="sv-SE" b="0" dirty="0"/>
              <a:t> </a:t>
            </a:r>
            <a:r>
              <a:rPr lang="sv-SE" b="0" dirty="0" err="1"/>
              <a:t>low-density</a:t>
            </a:r>
            <a:r>
              <a:rPr lang="sv-SE" b="0" dirty="0"/>
              <a:t> lipoprotein (LDL) and </a:t>
            </a:r>
            <a:r>
              <a:rPr lang="sv-SE" b="0" dirty="0" err="1"/>
              <a:t>very</a:t>
            </a:r>
            <a:r>
              <a:rPr lang="sv-SE" b="0" dirty="0"/>
              <a:t> </a:t>
            </a:r>
            <a:r>
              <a:rPr lang="sv-SE" b="0" dirty="0" err="1"/>
              <a:t>low</a:t>
            </a:r>
            <a:r>
              <a:rPr lang="sv-SE" b="0" dirty="0"/>
              <a:t> </a:t>
            </a:r>
            <a:r>
              <a:rPr lang="sv-SE" b="0" dirty="0" err="1"/>
              <a:t>density</a:t>
            </a:r>
            <a:r>
              <a:rPr lang="sv-SE" b="0" dirty="0"/>
              <a:t> lipoprotein (VLDL) </a:t>
            </a:r>
            <a:r>
              <a:rPr lang="sv-SE" b="0" dirty="0" err="1"/>
              <a:t>levels</a:t>
            </a:r>
            <a:r>
              <a:rPr lang="sv-SE" b="0" dirty="0"/>
              <a:t>, as </a:t>
            </a:r>
            <a:r>
              <a:rPr lang="sv-SE" b="0" dirty="0" err="1"/>
              <a:t>well</a:t>
            </a:r>
            <a:r>
              <a:rPr lang="sv-SE" b="0" dirty="0"/>
              <a:t> as </a:t>
            </a:r>
            <a:r>
              <a:rPr lang="sv-SE" b="0" dirty="0" err="1"/>
              <a:t>increasing</a:t>
            </a:r>
            <a:r>
              <a:rPr lang="sv-SE" b="0" dirty="0"/>
              <a:t> </a:t>
            </a:r>
            <a:r>
              <a:rPr lang="sv-SE" b="0" dirty="0" err="1"/>
              <a:t>high-density</a:t>
            </a:r>
            <a:r>
              <a:rPr lang="sv-SE" b="0" dirty="0"/>
              <a:t> lipoprotein (HDL) </a:t>
            </a:r>
            <a:r>
              <a:rPr lang="sv-SE" b="0" dirty="0" err="1"/>
              <a:t>levels</a:t>
            </a:r>
            <a:r>
              <a:rPr lang="sv-SE" b="0" dirty="0"/>
              <a:t> and </a:t>
            </a:r>
            <a:r>
              <a:rPr lang="sv-SE" b="0" dirty="0" err="1"/>
              <a:t>reducing</a:t>
            </a:r>
            <a:r>
              <a:rPr lang="sv-SE" b="0" dirty="0"/>
              <a:t> </a:t>
            </a:r>
            <a:r>
              <a:rPr lang="sv-SE" b="0" dirty="0" err="1"/>
              <a:t>triglyceride</a:t>
            </a:r>
            <a:r>
              <a:rPr lang="sv-SE" b="0" dirty="0"/>
              <a:t> </a:t>
            </a:r>
            <a:r>
              <a:rPr lang="sv-SE" b="0" dirty="0" err="1"/>
              <a:t>levels</a:t>
            </a:r>
            <a:r>
              <a:rPr lang="sv-SE" b="0" dirty="0"/>
              <a:t>, It is </a:t>
            </a:r>
            <a:r>
              <a:rPr lang="sv-SE" b="0" dirty="0" err="1"/>
              <a:t>used</a:t>
            </a:r>
            <a:r>
              <a:rPr lang="sv-SE" b="0" dirty="0"/>
              <a:t> </a:t>
            </a:r>
            <a:r>
              <a:rPr lang="sv-SE" b="0" dirty="0" err="1"/>
              <a:t>alone</a:t>
            </a:r>
            <a:r>
              <a:rPr lang="sv-SE" b="0" dirty="0"/>
              <a:t> or </a:t>
            </a:r>
            <a:r>
              <a:rPr lang="sv-SE" b="0" dirty="0" err="1"/>
              <a:t>along</a:t>
            </a:r>
            <a:r>
              <a:rPr lang="sv-SE" b="0" dirty="0"/>
              <a:t> </a:t>
            </a:r>
            <a:r>
              <a:rPr lang="sv-SE" b="0" dirty="0" err="1"/>
              <a:t>with</a:t>
            </a:r>
            <a:r>
              <a:rPr lang="sv-SE" b="0" dirty="0"/>
              <a:t> statins in the </a:t>
            </a:r>
            <a:r>
              <a:rPr lang="sv-SE" b="0" dirty="0" err="1"/>
              <a:t>treatment</a:t>
            </a:r>
            <a:r>
              <a:rPr lang="sv-SE" b="0" dirty="0"/>
              <a:t> </a:t>
            </a:r>
            <a:r>
              <a:rPr lang="sv-SE" b="0" dirty="0" err="1"/>
              <a:t>of</a:t>
            </a:r>
            <a:r>
              <a:rPr lang="sv-SE" b="0" dirty="0"/>
              <a:t> </a:t>
            </a:r>
            <a:r>
              <a:rPr lang="sv-SE" b="0" dirty="0" err="1"/>
              <a:t>hypercholesterolemia</a:t>
            </a:r>
            <a:r>
              <a:rPr lang="sv-SE" b="0" dirty="0"/>
              <a:t> and </a:t>
            </a:r>
            <a:r>
              <a:rPr lang="sv-SE" b="0" dirty="0" err="1"/>
              <a:t>hypertriglyceridemia</a:t>
            </a:r>
            <a:r>
              <a:rPr lang="sv-SE" b="0" dirty="0"/>
              <a:t>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1DC7A7-F422-BA4E-8322-E49362753D5F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750931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Current guidelines advocate the use of marine-derived omega-3 fatty acids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supplements for the prevention of coronary heart disease and major vascular events in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people with prior coronary heart disease, but large trials of omega-3 fatty acids have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produced conflicting results.</a:t>
            </a:r>
          </a:p>
          <a:p>
            <a:endParaRPr lang="en-US" sz="12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Several large trials have reported conflicting results of the associations of supplementation with omega-3 FA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EPANOVA is indicated as an adjunct to diet to reduce triglyceride (TG) levels in adult patients with severe (≥500 mg/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hypertriglyceridemia.</a:t>
            </a:r>
            <a:endParaRPr lang="sv-SE" b="1" dirty="0"/>
          </a:p>
          <a:p>
            <a:endParaRPr lang="sv-SE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Fenofibrate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has been used since 1975 and is one of the most commonly prescribed fibrates</a:t>
            </a:r>
          </a:p>
          <a:p>
            <a:r>
              <a:rPr lang="sv-SE" b="0" dirty="0"/>
              <a:t>It is </a:t>
            </a:r>
            <a:r>
              <a:rPr lang="sv-SE" b="0" dirty="0" err="1"/>
              <a:t>mainly</a:t>
            </a:r>
            <a:r>
              <a:rPr lang="sv-SE" b="0" dirty="0"/>
              <a:t> </a:t>
            </a:r>
            <a:r>
              <a:rPr lang="sv-SE" b="0" dirty="0" err="1"/>
              <a:t>used</a:t>
            </a:r>
            <a:r>
              <a:rPr lang="sv-SE" b="0" dirty="0"/>
              <a:t> to </a:t>
            </a:r>
            <a:r>
              <a:rPr lang="sv-SE" b="0" dirty="0" err="1"/>
              <a:t>reduce</a:t>
            </a:r>
            <a:r>
              <a:rPr lang="sv-SE" b="0" dirty="0"/>
              <a:t> </a:t>
            </a:r>
            <a:r>
              <a:rPr lang="sv-SE" b="0" dirty="0" err="1"/>
              <a:t>cholesterol</a:t>
            </a:r>
            <a:r>
              <a:rPr lang="sv-SE" b="0" dirty="0"/>
              <a:t> </a:t>
            </a:r>
            <a:r>
              <a:rPr lang="sv-SE" b="0" dirty="0" err="1"/>
              <a:t>levels</a:t>
            </a:r>
            <a:r>
              <a:rPr lang="sv-SE" b="0" dirty="0"/>
              <a:t> in </a:t>
            </a:r>
            <a:r>
              <a:rPr lang="sv-SE" b="0" dirty="0" err="1"/>
              <a:t>people</a:t>
            </a:r>
            <a:r>
              <a:rPr lang="sv-SE" b="0" dirty="0"/>
              <a:t> at risk </a:t>
            </a:r>
            <a:r>
              <a:rPr lang="sv-SE" b="0" dirty="0" err="1"/>
              <a:t>of</a:t>
            </a:r>
            <a:r>
              <a:rPr lang="sv-SE" b="0" dirty="0"/>
              <a:t> </a:t>
            </a:r>
            <a:r>
              <a:rPr lang="sv-SE" b="0" dirty="0" err="1"/>
              <a:t>cardiovascular</a:t>
            </a:r>
            <a:r>
              <a:rPr lang="sv-SE" b="0" dirty="0"/>
              <a:t> </a:t>
            </a:r>
            <a:r>
              <a:rPr lang="sv-SE" b="0" dirty="0" err="1"/>
              <a:t>disease</a:t>
            </a:r>
            <a:r>
              <a:rPr lang="sv-SE" b="0" dirty="0"/>
              <a:t>. Like </a:t>
            </a:r>
            <a:r>
              <a:rPr lang="sv-SE" b="0" dirty="0" err="1"/>
              <a:t>other</a:t>
            </a:r>
            <a:r>
              <a:rPr lang="sv-SE" b="0" dirty="0"/>
              <a:t> </a:t>
            </a:r>
            <a:r>
              <a:rPr lang="sv-SE" b="0" dirty="0" err="1"/>
              <a:t>fibrates</a:t>
            </a:r>
            <a:r>
              <a:rPr lang="sv-SE" b="0" dirty="0"/>
              <a:t>, it </a:t>
            </a:r>
            <a:r>
              <a:rPr lang="sv-SE" b="0" dirty="0" err="1"/>
              <a:t>reduces</a:t>
            </a:r>
            <a:r>
              <a:rPr lang="sv-SE" b="0" dirty="0"/>
              <a:t> </a:t>
            </a:r>
            <a:r>
              <a:rPr lang="sv-SE" b="0" dirty="0" err="1"/>
              <a:t>both</a:t>
            </a:r>
            <a:r>
              <a:rPr lang="sv-SE" b="0" dirty="0"/>
              <a:t> </a:t>
            </a:r>
            <a:r>
              <a:rPr lang="sv-SE" b="0" dirty="0" err="1"/>
              <a:t>low-density</a:t>
            </a:r>
            <a:r>
              <a:rPr lang="sv-SE" b="0" dirty="0"/>
              <a:t> lipoprotein (LDL) and </a:t>
            </a:r>
            <a:r>
              <a:rPr lang="sv-SE" b="0" dirty="0" err="1"/>
              <a:t>very</a:t>
            </a:r>
            <a:r>
              <a:rPr lang="sv-SE" b="0" dirty="0"/>
              <a:t> </a:t>
            </a:r>
            <a:r>
              <a:rPr lang="sv-SE" b="0" dirty="0" err="1"/>
              <a:t>low</a:t>
            </a:r>
            <a:r>
              <a:rPr lang="sv-SE" b="0" dirty="0"/>
              <a:t> </a:t>
            </a:r>
            <a:r>
              <a:rPr lang="sv-SE" b="0" dirty="0" err="1"/>
              <a:t>density</a:t>
            </a:r>
            <a:r>
              <a:rPr lang="sv-SE" b="0" dirty="0"/>
              <a:t> lipoprotein (VLDL) </a:t>
            </a:r>
            <a:r>
              <a:rPr lang="sv-SE" b="0" dirty="0" err="1"/>
              <a:t>levels</a:t>
            </a:r>
            <a:r>
              <a:rPr lang="sv-SE" b="0" dirty="0"/>
              <a:t>, as </a:t>
            </a:r>
            <a:r>
              <a:rPr lang="sv-SE" b="0" dirty="0" err="1"/>
              <a:t>well</a:t>
            </a:r>
            <a:r>
              <a:rPr lang="sv-SE" b="0" dirty="0"/>
              <a:t> as </a:t>
            </a:r>
            <a:r>
              <a:rPr lang="sv-SE" b="0" dirty="0" err="1"/>
              <a:t>increasing</a:t>
            </a:r>
            <a:r>
              <a:rPr lang="sv-SE" b="0" dirty="0"/>
              <a:t> </a:t>
            </a:r>
            <a:r>
              <a:rPr lang="sv-SE" b="0" dirty="0" err="1"/>
              <a:t>high-density</a:t>
            </a:r>
            <a:r>
              <a:rPr lang="sv-SE" b="0" dirty="0"/>
              <a:t> lipoprotein (HDL) </a:t>
            </a:r>
            <a:r>
              <a:rPr lang="sv-SE" b="0" dirty="0" err="1"/>
              <a:t>levels</a:t>
            </a:r>
            <a:r>
              <a:rPr lang="sv-SE" b="0" dirty="0"/>
              <a:t> and </a:t>
            </a:r>
            <a:r>
              <a:rPr lang="sv-SE" b="0" dirty="0" err="1"/>
              <a:t>reducing</a:t>
            </a:r>
            <a:r>
              <a:rPr lang="sv-SE" b="0" dirty="0"/>
              <a:t> </a:t>
            </a:r>
            <a:r>
              <a:rPr lang="sv-SE" b="0" dirty="0" err="1"/>
              <a:t>triglyceride</a:t>
            </a:r>
            <a:r>
              <a:rPr lang="sv-SE" b="0" dirty="0"/>
              <a:t> </a:t>
            </a:r>
            <a:r>
              <a:rPr lang="sv-SE" b="0" dirty="0" err="1"/>
              <a:t>levels</a:t>
            </a:r>
            <a:r>
              <a:rPr lang="sv-SE" b="0" dirty="0"/>
              <a:t>, It is </a:t>
            </a:r>
            <a:r>
              <a:rPr lang="sv-SE" b="0" dirty="0" err="1"/>
              <a:t>used</a:t>
            </a:r>
            <a:r>
              <a:rPr lang="sv-SE" b="0" dirty="0"/>
              <a:t> </a:t>
            </a:r>
            <a:r>
              <a:rPr lang="sv-SE" b="0" dirty="0" err="1"/>
              <a:t>alone</a:t>
            </a:r>
            <a:r>
              <a:rPr lang="sv-SE" b="0" dirty="0"/>
              <a:t> or </a:t>
            </a:r>
            <a:r>
              <a:rPr lang="sv-SE" b="0" dirty="0" err="1"/>
              <a:t>along</a:t>
            </a:r>
            <a:r>
              <a:rPr lang="sv-SE" b="0" dirty="0"/>
              <a:t> </a:t>
            </a:r>
            <a:r>
              <a:rPr lang="sv-SE" b="0" dirty="0" err="1"/>
              <a:t>with</a:t>
            </a:r>
            <a:r>
              <a:rPr lang="sv-SE" b="0" dirty="0"/>
              <a:t> statins in the </a:t>
            </a:r>
            <a:r>
              <a:rPr lang="sv-SE" b="0" dirty="0" err="1"/>
              <a:t>treatment</a:t>
            </a:r>
            <a:r>
              <a:rPr lang="sv-SE" b="0" dirty="0"/>
              <a:t> </a:t>
            </a:r>
            <a:r>
              <a:rPr lang="sv-SE" b="0" dirty="0" err="1"/>
              <a:t>of</a:t>
            </a:r>
            <a:r>
              <a:rPr lang="sv-SE" b="0" dirty="0"/>
              <a:t> </a:t>
            </a:r>
            <a:r>
              <a:rPr lang="sv-SE" b="0" dirty="0" err="1"/>
              <a:t>hypercholesterolemia</a:t>
            </a:r>
            <a:r>
              <a:rPr lang="sv-SE" b="0" dirty="0"/>
              <a:t> and </a:t>
            </a:r>
            <a:r>
              <a:rPr lang="sv-SE" b="0" dirty="0" err="1"/>
              <a:t>hypertriglyceridemia</a:t>
            </a:r>
            <a:r>
              <a:rPr lang="sv-SE" b="0" dirty="0"/>
              <a:t>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1DC7A7-F422-BA4E-8322-E49362753D5F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8558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1DC7A7-F422-BA4E-8322-E49362753D5F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87892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1DC7A7-F422-BA4E-8322-E49362753D5F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8439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1DC7A7-F422-BA4E-8322-E49362753D5F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7893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1DC7A7-F422-BA4E-8322-E49362753D5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8443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Mass-to-charge</a:t>
            </a:r>
          </a:p>
          <a:p>
            <a:r>
              <a:rPr lang="en-US" dirty="0"/>
              <a:t>Monoisotopic mass</a:t>
            </a:r>
          </a:p>
          <a:p>
            <a:r>
              <a:rPr lang="en-US" dirty="0"/>
              <a:t>Predictable</a:t>
            </a:r>
          </a:p>
          <a:p>
            <a:endParaRPr lang="en-US" dirty="0"/>
          </a:p>
          <a:p>
            <a:r>
              <a:rPr lang="en-US" dirty="0"/>
              <a:t>Accurate measurements,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1DC7A7-F422-BA4E-8322-E49362753D5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5864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Most elements have more than one stable isotope. </a:t>
            </a:r>
            <a:endParaRPr lang="en-US" dirty="0">
              <a:effectLst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example, most carbon atoms have a mass of 12 Da, but in nature, 1.1% of C atoms have an extra neutron, making their mass 13 Da. </a:t>
            </a:r>
            <a:endParaRPr lang="en-US" dirty="0">
              <a:effectLst/>
            </a:endParaRP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Why do we care? </a:t>
            </a:r>
            <a:endParaRPr lang="en-US" dirty="0">
              <a:effectLst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Mass spectrometers “see” the isotope peaks provided the resolution is high enough. </a:t>
            </a:r>
            <a:endParaRPr lang="en-US" dirty="0">
              <a:effectLst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an MS instrument has resolution high enough to resolve these isotopes, better mass accuracy is achieved. </a:t>
            </a:r>
            <a:endParaRPr lang="en-US" dirty="0">
              <a:effectLst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1DC7A7-F422-BA4E-8322-E49362753D5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6034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1DC7A7-F422-BA4E-8322-E49362753D5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5265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cap="all" baseline="0">
                <a:solidFill>
                  <a:srgbClr val="0283C5"/>
                </a:solidFill>
                <a:latin typeface="Roboto Slab" charset="0"/>
                <a:ea typeface="Roboto Slab" charset="0"/>
                <a:cs typeface="Roboto Slab" charset="0"/>
              </a:defRPr>
            </a:lvl1pPr>
          </a:lstStyle>
          <a:p>
            <a:r>
              <a:rPr lang="en-US" dirty="0"/>
              <a:t>Click to edit Master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 b="0">
                <a:solidFill>
                  <a:schemeClr val="tx1">
                    <a:lumMod val="50000"/>
                    <a:lumOff val="50000"/>
                  </a:schemeClr>
                </a:solidFill>
                <a:latin typeface="Roboto Slab" charset="0"/>
                <a:ea typeface="Roboto Slab" charset="0"/>
                <a:cs typeface="Roboto Slab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grpSp>
        <p:nvGrpSpPr>
          <p:cNvPr id="9" name="Group 8"/>
          <p:cNvGrpSpPr/>
          <p:nvPr userDrawn="1"/>
        </p:nvGrpSpPr>
        <p:grpSpPr>
          <a:xfrm>
            <a:off x="4010005" y="5575610"/>
            <a:ext cx="4171990" cy="386730"/>
            <a:chOff x="-889000" y="5478543"/>
            <a:chExt cx="9042400" cy="838200"/>
          </a:xfrm>
        </p:grpSpPr>
        <p:pic>
          <p:nvPicPr>
            <p:cNvPr id="6" name="Picture 5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7581900" y="5478543"/>
              <a:ext cx="571500" cy="82550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-889000" y="5478543"/>
              <a:ext cx="8470900" cy="838200"/>
            </a:xfrm>
            <a:prstGeom prst="rect">
              <a:avLst/>
            </a:prstGeom>
          </p:spPr>
        </p:pic>
      </p:grpSp>
      <p:sp>
        <p:nvSpPr>
          <p:cNvPr id="13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C535D06E-B13B-CB44-BB02-B49AC2F4279B}" type="datetimeFigureOut">
              <a:rPr lang="en-US" smtClean="0"/>
              <a:t>2/18/20</a:t>
            </a:fld>
            <a:endParaRPr lang="en-US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A12AFBB-D9CF-4342-9C3E-FCFBC489702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35D06E-B13B-CB44-BB02-B49AC2F4279B}" type="datetimeFigureOut">
              <a:rPr lang="en-US" smtClean="0"/>
              <a:t>2/18/20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2AFBB-D9CF-4342-9C3E-FCFBC489702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35D06E-B13B-CB44-BB02-B49AC2F4279B}" type="datetimeFigureOut">
              <a:rPr lang="en-US" smtClean="0"/>
              <a:t>2/18/20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2AFBB-D9CF-4342-9C3E-FCFBC489702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35D06E-B13B-CB44-BB02-B49AC2F4279B}" type="datetimeFigureOut">
              <a:rPr lang="en-US" smtClean="0"/>
              <a:t>2/18/20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2AFBB-D9CF-4342-9C3E-FCFBC489702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format</a:t>
            </a:r>
            <a:endParaRPr lang="en-US"/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20 Oct 2014</a:t>
            </a:r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Emma Lundberg, Science for Life Laboratory, KTH, Stockholm, Sweden</a:t>
            </a:r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B974C-971A-41F1-A8BB-37BAC51DB7F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94231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1600" y="4763"/>
            <a:ext cx="12293600" cy="685323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cap="all" baseline="0">
                <a:solidFill>
                  <a:schemeClr val="bg1"/>
                </a:solidFill>
                <a:latin typeface="Roboto Slab" charset="0"/>
                <a:ea typeface="Roboto Slab" charset="0"/>
                <a:cs typeface="Roboto Slab" charset="0"/>
              </a:defRPr>
            </a:lvl1pPr>
          </a:lstStyle>
          <a:p>
            <a:r>
              <a:rPr lang="en-US" dirty="0"/>
              <a:t>Click to edit Master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 b="0">
                <a:solidFill>
                  <a:schemeClr val="bg1"/>
                </a:solidFill>
                <a:latin typeface="Roboto Slab" charset="0"/>
                <a:ea typeface="Roboto Slab" charset="0"/>
                <a:cs typeface="Roboto Slab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C535D06E-B13B-CB44-BB02-B49AC2F4279B}" type="datetimeFigureOut">
              <a:rPr lang="en-US" smtClean="0"/>
              <a:t>2/18/20</a:t>
            </a:fld>
            <a:endParaRPr lang="en-US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A12AFBB-D9CF-4342-9C3E-FCFBC489702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67195"/>
            <a:ext cx="10515600" cy="956805"/>
          </a:xfrm>
        </p:spPr>
        <p:txBody>
          <a:bodyPr anchor="t"/>
          <a:lstStyle>
            <a:lvl1pPr>
              <a:defRPr cap="all" baseline="0">
                <a:solidFill>
                  <a:srgbClr val="0283C5"/>
                </a:solidFill>
                <a:latin typeface="Roboto Slab" charset="0"/>
                <a:ea typeface="Roboto Slab" charset="0"/>
                <a:cs typeface="Roboto Slab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="0" i="0">
                <a:latin typeface="Roboto Slab" charset="0"/>
                <a:ea typeface="Roboto Slab" charset="0"/>
                <a:cs typeface="Roboto Slab" charset="0"/>
              </a:defRPr>
            </a:lvl1pPr>
            <a:lvl2pPr>
              <a:defRPr b="0" i="0">
                <a:latin typeface="Roboto Slab" charset="0"/>
                <a:ea typeface="Roboto Slab" charset="0"/>
                <a:cs typeface="Roboto Slab" charset="0"/>
              </a:defRPr>
            </a:lvl2pPr>
            <a:lvl3pPr>
              <a:defRPr b="0" i="0">
                <a:solidFill>
                  <a:schemeClr val="tx1">
                    <a:lumMod val="50000"/>
                    <a:lumOff val="50000"/>
                  </a:schemeClr>
                </a:solidFill>
                <a:latin typeface="Roboto Slab" charset="0"/>
                <a:ea typeface="Roboto Slab" charset="0"/>
                <a:cs typeface="Roboto Slab" charset="0"/>
              </a:defRPr>
            </a:lvl3pPr>
            <a:lvl4pPr>
              <a:defRPr b="0" i="0">
                <a:solidFill>
                  <a:schemeClr val="tx1">
                    <a:lumMod val="50000"/>
                    <a:lumOff val="50000"/>
                  </a:schemeClr>
                </a:solidFill>
                <a:latin typeface="Roboto Slab" charset="0"/>
                <a:ea typeface="Roboto Slab" charset="0"/>
                <a:cs typeface="Roboto Slab" charset="0"/>
              </a:defRPr>
            </a:lvl4pPr>
            <a:lvl5pPr>
              <a:defRPr b="0" i="0">
                <a:solidFill>
                  <a:schemeClr val="tx1">
                    <a:lumMod val="50000"/>
                    <a:lumOff val="50000"/>
                  </a:schemeClr>
                </a:solidFill>
                <a:latin typeface="Roboto Slab" charset="0"/>
                <a:ea typeface="Roboto Slab" charset="0"/>
                <a:cs typeface="Roboto Slab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35D06E-B13B-CB44-BB02-B49AC2F4279B}" type="datetimeFigureOut">
              <a:rPr lang="en-US" smtClean="0"/>
              <a:t>2/18/20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2AFBB-D9CF-4342-9C3E-FCFBC4897026}" type="slidenum">
              <a:rPr lang="en-US" smtClean="0"/>
              <a:t>‹#›</a:t>
            </a:fld>
            <a:endParaRPr lang="en-US"/>
          </a:p>
        </p:txBody>
      </p:sp>
      <p:sp>
        <p:nvSpPr>
          <p:cNvPr id="9" name="Subtitle 2"/>
          <p:cNvSpPr>
            <a:spLocks noGrp="1"/>
          </p:cNvSpPr>
          <p:nvPr>
            <p:ph type="subTitle" idx="13"/>
          </p:nvPr>
        </p:nvSpPr>
        <p:spPr>
          <a:xfrm>
            <a:off x="838200" y="180524"/>
            <a:ext cx="4082143" cy="368980"/>
          </a:xfrm>
        </p:spPr>
        <p:txBody>
          <a:bodyPr>
            <a:normAutofit/>
          </a:bodyPr>
          <a:lstStyle>
            <a:lvl1pPr marL="0" indent="0" algn="l">
              <a:buNone/>
              <a:defRPr sz="2000" b="0" cap="small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 Slab" charset="0"/>
                <a:ea typeface="Roboto Slab" charset="0"/>
                <a:cs typeface="Roboto Slab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67195"/>
            <a:ext cx="10515600" cy="956805"/>
          </a:xfrm>
        </p:spPr>
        <p:txBody>
          <a:bodyPr anchor="t"/>
          <a:lstStyle>
            <a:lvl1pPr>
              <a:defRPr cap="all" baseline="0">
                <a:solidFill>
                  <a:srgbClr val="0283C5"/>
                </a:solidFill>
                <a:latin typeface="Roboto Slab" charset="0"/>
                <a:ea typeface="Roboto Slab" charset="0"/>
                <a:cs typeface="Roboto Slab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865914" cy="4351338"/>
          </a:xfrm>
        </p:spPr>
        <p:txBody>
          <a:bodyPr/>
          <a:lstStyle>
            <a:lvl1pPr>
              <a:defRPr b="0" i="0">
                <a:latin typeface="Roboto Slab" charset="0"/>
                <a:ea typeface="Roboto Slab" charset="0"/>
                <a:cs typeface="Roboto Slab" charset="0"/>
              </a:defRPr>
            </a:lvl1pPr>
            <a:lvl2pPr>
              <a:defRPr b="0" i="0">
                <a:latin typeface="Roboto Slab" charset="0"/>
                <a:ea typeface="Roboto Slab" charset="0"/>
                <a:cs typeface="Roboto Slab" charset="0"/>
              </a:defRPr>
            </a:lvl2pPr>
            <a:lvl3pPr>
              <a:defRPr b="0" i="0">
                <a:solidFill>
                  <a:schemeClr val="tx1">
                    <a:lumMod val="50000"/>
                    <a:lumOff val="50000"/>
                  </a:schemeClr>
                </a:solidFill>
                <a:latin typeface="Roboto Slab" charset="0"/>
                <a:ea typeface="Roboto Slab" charset="0"/>
                <a:cs typeface="Roboto Slab" charset="0"/>
              </a:defRPr>
            </a:lvl3pPr>
            <a:lvl4pPr>
              <a:defRPr b="0" i="0">
                <a:solidFill>
                  <a:schemeClr val="tx1">
                    <a:lumMod val="50000"/>
                    <a:lumOff val="50000"/>
                  </a:schemeClr>
                </a:solidFill>
                <a:latin typeface="Roboto Slab" charset="0"/>
                <a:ea typeface="Roboto Slab" charset="0"/>
                <a:cs typeface="Roboto Slab" charset="0"/>
              </a:defRPr>
            </a:lvl4pPr>
            <a:lvl5pPr>
              <a:defRPr b="0" i="0">
                <a:solidFill>
                  <a:schemeClr val="tx1">
                    <a:lumMod val="50000"/>
                    <a:lumOff val="50000"/>
                  </a:schemeClr>
                </a:solidFill>
                <a:latin typeface="Roboto Slab" charset="0"/>
                <a:ea typeface="Roboto Slab" charset="0"/>
                <a:cs typeface="Roboto Slab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35D06E-B13B-CB44-BB02-B49AC2F4279B}" type="datetimeFigureOut">
              <a:rPr lang="en-US" smtClean="0"/>
              <a:t>2/18/20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2AFBB-D9CF-4342-9C3E-FCFBC4897026}" type="slidenum">
              <a:rPr lang="en-US" smtClean="0"/>
              <a:t>‹#›</a:t>
            </a:fld>
            <a:endParaRPr lang="en-US"/>
          </a:p>
        </p:txBody>
      </p:sp>
      <p:sp>
        <p:nvSpPr>
          <p:cNvPr id="9" name="Subtitle 2"/>
          <p:cNvSpPr>
            <a:spLocks noGrp="1"/>
          </p:cNvSpPr>
          <p:nvPr>
            <p:ph type="subTitle" idx="13"/>
          </p:nvPr>
        </p:nvSpPr>
        <p:spPr>
          <a:xfrm>
            <a:off x="838200" y="180524"/>
            <a:ext cx="4082143" cy="368980"/>
          </a:xfrm>
        </p:spPr>
        <p:txBody>
          <a:bodyPr>
            <a:normAutofit/>
          </a:bodyPr>
          <a:lstStyle>
            <a:lvl1pPr marL="0" indent="0" algn="l">
              <a:buNone/>
              <a:defRPr sz="2000" b="0" cap="small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 Slab" charset="0"/>
                <a:ea typeface="Roboto Slab" charset="0"/>
                <a:cs typeface="Roboto Slab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35D06E-B13B-CB44-BB02-B49AC2F4279B}" type="datetimeFigureOut">
              <a:rPr lang="en-US" smtClean="0"/>
              <a:t>2/18/20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2AFBB-D9CF-4342-9C3E-FCFBC489702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35D06E-B13B-CB44-BB02-B49AC2F4279B}" type="datetimeFigureOut">
              <a:rPr lang="en-US" smtClean="0"/>
              <a:t>2/18/20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2AFBB-D9CF-4342-9C3E-FCFBC489702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35D06E-B13B-CB44-BB02-B49AC2F4279B}" type="datetimeFigureOut">
              <a:rPr lang="en-US" smtClean="0"/>
              <a:t>2/18/20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2AFBB-D9CF-4342-9C3E-FCFBC489702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35D06E-B13B-CB44-BB02-B49AC2F4279B}" type="datetimeFigureOut">
              <a:rPr lang="en-US" smtClean="0"/>
              <a:t>2/18/20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2AFBB-D9CF-4342-9C3E-FCFBC489702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35D06E-B13B-CB44-BB02-B49AC2F4279B}" type="datetimeFigureOut">
              <a:rPr lang="en-US" smtClean="0"/>
              <a:t>2/18/20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2AFBB-D9CF-4342-9C3E-FCFBC489702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35D06E-B13B-CB44-BB02-B49AC2F4279B}" type="datetimeFigureOut">
              <a:rPr lang="en-US" smtClean="0"/>
              <a:t>2/18/20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12AFBB-D9CF-4342-9C3E-FCFBC48970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6167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2" r:id="rId2"/>
    <p:sldLayoutId id="2147483662" r:id="rId3"/>
    <p:sldLayoutId id="214748367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4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0.tiff"/><Relationship Id="rId4" Type="http://schemas.openxmlformats.org/officeDocument/2006/relationships/image" Target="../media/image29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47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6.jpeg"/><Relationship Id="rId5" Type="http://schemas.microsoft.com/office/2007/relationships/hdphoto" Target="../media/hdphoto3.wdp"/><Relationship Id="rId4" Type="http://schemas.openxmlformats.org/officeDocument/2006/relationships/image" Target="../media/image4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tiff"/><Relationship Id="rId2" Type="http://schemas.openxmlformats.org/officeDocument/2006/relationships/image" Target="../media/image50.tiff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3.(null)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5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59.png"/><Relationship Id="rId7" Type="http://schemas.openxmlformats.org/officeDocument/2006/relationships/image" Target="../media/image63.tif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2.tiff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tif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tiff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8.tiff"/><Relationship Id="rId5" Type="http://schemas.openxmlformats.org/officeDocument/2006/relationships/image" Target="../media/image77.emf"/><Relationship Id="rId4" Type="http://schemas.openxmlformats.org/officeDocument/2006/relationships/image" Target="../media/image7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emf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7" Type="http://schemas.openxmlformats.org/officeDocument/2006/relationships/image" Target="../media/image80.emf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82.tiff"/><Relationship Id="rId4" Type="http://schemas.openxmlformats.org/officeDocument/2006/relationships/image" Target="../media/image8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emf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0.em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tiff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5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7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jpe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0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jpg"/><Relationship Id="rId7" Type="http://schemas.openxmlformats.org/officeDocument/2006/relationships/image" Target="../media/image1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jpg"/><Relationship Id="rId5" Type="http://schemas.openxmlformats.org/officeDocument/2006/relationships/image" Target="../media/image12.jp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94270" y="1989438"/>
            <a:ext cx="11203460" cy="1146848"/>
          </a:xfrm>
        </p:spPr>
        <p:txBody>
          <a:bodyPr>
            <a:normAutofit/>
          </a:bodyPr>
          <a:lstStyle/>
          <a:p>
            <a:r>
              <a:rPr lang="en-US" sz="4800" dirty="0"/>
              <a:t>Quantitative </a:t>
            </a:r>
            <a:r>
              <a:rPr lang="en-US" sz="4800" dirty="0" err="1"/>
              <a:t>PRoteomics</a:t>
            </a:r>
            <a:endParaRPr lang="en-US" sz="4800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554B9D7D-8DBB-214D-B385-07EDC18ED1BF}"/>
              </a:ext>
            </a:extLst>
          </p:cNvPr>
          <p:cNvSpPr txBox="1">
            <a:spLocks/>
          </p:cNvSpPr>
          <p:nvPr/>
        </p:nvSpPr>
        <p:spPr>
          <a:xfrm>
            <a:off x="1524000" y="3490828"/>
            <a:ext cx="9144000" cy="7351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kern="1200">
                <a:solidFill>
                  <a:schemeClr val="tx1">
                    <a:lumMod val="50000"/>
                    <a:lumOff val="50000"/>
                  </a:schemeClr>
                </a:solidFill>
                <a:latin typeface="Roboto Slab" charset="0"/>
                <a:ea typeface="Roboto Slab" charset="0"/>
                <a:cs typeface="Roboto Slab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Systems Medicine Course – February 19</a:t>
            </a:r>
            <a:r>
              <a:rPr lang="en-US" baseline="30000" dirty="0"/>
              <a:t>th</a:t>
            </a:r>
            <a:r>
              <a:rPr lang="en-US" dirty="0"/>
              <a:t> 2020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BA98D5AD-715F-3944-BB58-5DC744AFA141}"/>
              </a:ext>
            </a:extLst>
          </p:cNvPr>
          <p:cNvSpPr txBox="1">
            <a:spLocks/>
          </p:cNvSpPr>
          <p:nvPr/>
        </p:nvSpPr>
        <p:spPr>
          <a:xfrm>
            <a:off x="1524000" y="4683211"/>
            <a:ext cx="9144000" cy="73518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kern="1200">
                <a:solidFill>
                  <a:schemeClr val="tx1">
                    <a:lumMod val="50000"/>
                    <a:lumOff val="50000"/>
                  </a:schemeClr>
                </a:solidFill>
                <a:latin typeface="Roboto Slab" charset="0"/>
                <a:ea typeface="Roboto Slab" charset="0"/>
                <a:cs typeface="Roboto Slab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Fredrik Edfors, PhD</a:t>
            </a:r>
          </a:p>
          <a:p>
            <a:r>
              <a:rPr lang="en-US" dirty="0"/>
              <a:t>Science for Life Laboratory, Stockholm, Sweden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94700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B8349-F39C-0C43-AC43-2FEC1A52F2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Analyzing Peptides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B34953-29D6-BD40-8C6E-E7BF86E172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50397" cy="4351338"/>
          </a:xfrm>
        </p:spPr>
        <p:txBody>
          <a:bodyPr/>
          <a:lstStyle/>
          <a:p>
            <a:r>
              <a:rPr lang="en-US" dirty="0"/>
              <a:t>Protein extraction followed by digestion</a:t>
            </a:r>
          </a:p>
          <a:p>
            <a:endParaRPr lang="en-US" dirty="0"/>
          </a:p>
          <a:p>
            <a:r>
              <a:rPr lang="en-US" dirty="0"/>
              <a:t>Enzymatic degradation</a:t>
            </a:r>
          </a:p>
          <a:p>
            <a:pPr lvl="1"/>
            <a:r>
              <a:rPr lang="en-US" dirty="0"/>
              <a:t>Trypsin most commonly used enzyme</a:t>
            </a:r>
          </a:p>
          <a:p>
            <a:pPr lvl="1"/>
            <a:r>
              <a:rPr lang="en-US" dirty="0"/>
              <a:t>Cleaves after R or K</a:t>
            </a:r>
          </a:p>
          <a:p>
            <a:pPr lvl="1"/>
            <a:endParaRPr lang="en-US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B5E2F42D-30A6-4B41-A064-45F28EAF28F9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03F4867-210A-BC43-BDF2-CD58E35F6EE3}"/>
              </a:ext>
            </a:extLst>
          </p:cNvPr>
          <p:cNvSpPr/>
          <p:nvPr/>
        </p:nvSpPr>
        <p:spPr>
          <a:xfrm>
            <a:off x="8160774" y="6536350"/>
            <a:ext cx="6096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100" dirty="0">
                <a:solidFill>
                  <a:srgbClr val="8B8B8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Proteomics beyond trypsin, Liana </a:t>
            </a:r>
            <a:r>
              <a:rPr lang="en-US" sz="1100" dirty="0" err="1">
                <a:solidFill>
                  <a:srgbClr val="8B8B8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Tsiatsiani</a:t>
            </a:r>
            <a:r>
              <a:rPr lang="en-US" sz="1100" dirty="0">
                <a:solidFill>
                  <a:srgbClr val="8B8B8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 Albert J. R. Heck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F33EF31-D9A4-6143-8726-BA9E2B6696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3499" y="1769545"/>
            <a:ext cx="4950397" cy="4521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0866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Peptide Fragmentation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Example: Targeted measurement of one peptide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B8D2B236-AD9E-1043-AC75-3DB8463BB365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9295" y="2571957"/>
            <a:ext cx="5345626" cy="214863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0389" y="2269027"/>
            <a:ext cx="3028095" cy="232236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30800" y="4782881"/>
            <a:ext cx="2315633" cy="182650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46433" y="4782881"/>
            <a:ext cx="2433163" cy="182650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79596" y="4782881"/>
            <a:ext cx="1758293" cy="182650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9487982" y="5323489"/>
            <a:ext cx="11800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dirty="0">
                <a:solidFill>
                  <a:prstClr val="black"/>
                </a:solidFill>
                <a:latin typeface="Calibri"/>
              </a:rPr>
              <a:t>Quantified</a:t>
            </a:r>
            <a:br>
              <a:rPr lang="en-US" dirty="0">
                <a:solidFill>
                  <a:prstClr val="black"/>
                </a:solidFill>
                <a:latin typeface="Calibri"/>
              </a:rPr>
            </a:br>
            <a:r>
              <a:rPr lang="en-US" dirty="0">
                <a:solidFill>
                  <a:prstClr val="black"/>
                </a:solidFill>
                <a:latin typeface="Calibri"/>
              </a:rPr>
              <a:t>Peptide</a:t>
            </a:r>
          </a:p>
        </p:txBody>
      </p:sp>
    </p:spTree>
    <p:extLst>
      <p:ext uri="{BB962C8B-B14F-4D97-AF65-F5344CB8AC3E}">
        <p14:creationId xmlns:p14="http://schemas.microsoft.com/office/powerpoint/2010/main" val="550239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A8EB758-0A20-2F4A-BCE4-0F9AE36B28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0470" y="1385014"/>
            <a:ext cx="5905500" cy="37973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9BB409E-45F1-7443-8FB8-5FAEF750AE23}"/>
              </a:ext>
            </a:extLst>
          </p:cNvPr>
          <p:cNvSpPr/>
          <p:nvPr/>
        </p:nvSpPr>
        <p:spPr>
          <a:xfrm>
            <a:off x="1219552" y="3185341"/>
            <a:ext cx="2683854" cy="119001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sz="2800" cap="all" dirty="0">
                <a:solidFill>
                  <a:srgbClr val="0283C5"/>
                </a:solidFill>
                <a:latin typeface="Roboto Slab" charset="0"/>
                <a:ea typeface="Roboto Slab" charset="0"/>
              </a:rPr>
              <a:t>Real world </a:t>
            </a:r>
          </a:p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sz="2800" cap="all" dirty="0">
                <a:solidFill>
                  <a:srgbClr val="0283C5"/>
                </a:solidFill>
                <a:latin typeface="Roboto Slab" charset="0"/>
                <a:ea typeface="Roboto Slab" charset="0"/>
              </a:rPr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1881797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Identifying peptides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996B8F32-1BE4-F148-8340-0B5440CC63D9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FC2410-57E2-5147-9BDB-8DF46F93DB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055" y="1524000"/>
            <a:ext cx="6139433" cy="472736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FA107BD-0F07-B246-969E-859A5B596FA4}"/>
              </a:ext>
            </a:extLst>
          </p:cNvPr>
          <p:cNvSpPr/>
          <p:nvPr/>
        </p:nvSpPr>
        <p:spPr>
          <a:xfrm>
            <a:off x="6880104" y="6504057"/>
            <a:ext cx="6096000" cy="35394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A survey of computational methods and error rate estimation procedures for peptide and protein identification in shotgun proteomics</a:t>
            </a:r>
          </a:p>
          <a:p>
            <a:r>
              <a:rPr lang="en-US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Alexey I. </a:t>
            </a:r>
            <a:r>
              <a:rPr lang="en-US" sz="700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Nesvizhskii</a:t>
            </a:r>
            <a:endParaRPr lang="en-US" sz="7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endParaRPr lang="en-US" sz="300" b="0" i="0" u="none" strike="noStrike" dirty="0">
              <a:solidFill>
                <a:schemeClr val="bg1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06710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 search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996B8F32-1BE4-F148-8340-0B5440CC63D9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809A1A-6D9F-2C47-AA26-D59EB76DCE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354878"/>
            <a:ext cx="6281527" cy="444418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D2EF3B4-AD7D-7B4A-A6E1-D8AA295CAF6C}"/>
              </a:ext>
            </a:extLst>
          </p:cNvPr>
          <p:cNvSpPr/>
          <p:nvPr/>
        </p:nvSpPr>
        <p:spPr>
          <a:xfrm>
            <a:off x="6880104" y="6504057"/>
            <a:ext cx="6096000" cy="35394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A survey of computational methods and error rate estimation procedures for peptide and protein identification in shotgun proteomics</a:t>
            </a:r>
          </a:p>
          <a:p>
            <a:r>
              <a:rPr lang="en-US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Alexey I. </a:t>
            </a:r>
            <a:r>
              <a:rPr lang="en-US" sz="700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Nesvizhskii</a:t>
            </a:r>
            <a:endParaRPr lang="en-US" sz="7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endParaRPr lang="en-US" sz="300" b="0" i="0" u="none" strike="noStrike" dirty="0">
              <a:solidFill>
                <a:schemeClr val="bg1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78878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CCE2B-5B0A-3546-BA0D-2E0E2596F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Parsimony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5C313A-8F05-1544-B69F-ACC60C670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Remember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We are not doing protein quantitation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We are doing peptide quantitation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Re-assembling proteins from peptide sequences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58A0E9E7-C871-954F-BD9B-8034AD7D97DE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en-US" dirty="0"/>
              <a:t>Building Proteins From Peptides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9A4A273-6D20-204D-97A6-6D8C2CBF5AB6}"/>
              </a:ext>
            </a:extLst>
          </p:cNvPr>
          <p:cNvGrpSpPr/>
          <p:nvPr/>
        </p:nvGrpSpPr>
        <p:grpSpPr>
          <a:xfrm>
            <a:off x="1299092" y="3511459"/>
            <a:ext cx="5569541" cy="2298109"/>
            <a:chOff x="2256022" y="3019647"/>
            <a:chExt cx="5569541" cy="229810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4566802-8E7D-6449-BF2A-8B2864201ED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56022" y="3577856"/>
              <a:ext cx="4787900" cy="1739900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2443443-CB46-224C-AEAF-AC8E18DE1DEB}"/>
                </a:ext>
              </a:extLst>
            </p:cNvPr>
            <p:cNvSpPr/>
            <p:nvPr/>
          </p:nvSpPr>
          <p:spPr>
            <a:xfrm>
              <a:off x="6549656" y="3019647"/>
              <a:ext cx="1275907" cy="9816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DED7036B-CC09-9B4F-87B9-D706286C79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6816" y="4285568"/>
            <a:ext cx="4368800" cy="130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8980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CCE2B-5B0A-3546-BA0D-2E0E2596F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Controlling The False discovery Rate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5C313A-8F05-1544-B69F-ACC60C670F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90794"/>
            <a:ext cx="5702203" cy="4351338"/>
          </a:xfrm>
        </p:spPr>
        <p:txBody>
          <a:bodyPr>
            <a:normAutofit/>
          </a:bodyPr>
          <a:lstStyle/>
          <a:p>
            <a:pPr fontAlgn="base"/>
            <a:r>
              <a:rPr lang="en-US" sz="2400" dirty="0"/>
              <a:t>A number of reasons can cause a PSM to be false, these include:</a:t>
            </a:r>
          </a:p>
          <a:p>
            <a:pPr marL="914400" lvl="1" indent="-457200" fontAlgn="base">
              <a:buFont typeface="+mj-lt"/>
              <a:buAutoNum type="arabicPeriod"/>
            </a:pPr>
            <a:r>
              <a:rPr lang="en-US" sz="2000" dirty="0"/>
              <a:t>Low quality spectrum</a:t>
            </a:r>
          </a:p>
          <a:p>
            <a:pPr marL="914400" lvl="1" indent="-457200" fontAlgn="base">
              <a:buFont typeface="+mj-lt"/>
              <a:buAutoNum type="arabicPeriod"/>
            </a:pPr>
            <a:r>
              <a:rPr lang="en-US" sz="2000" dirty="0"/>
              <a:t>Peptides not in the database</a:t>
            </a:r>
          </a:p>
          <a:p>
            <a:pPr marL="914400" lvl="1" indent="-457200" fontAlgn="base">
              <a:buFont typeface="+mj-lt"/>
              <a:buAutoNum type="arabicPeriod"/>
            </a:pPr>
            <a:r>
              <a:rPr lang="en-US" sz="2000" dirty="0"/>
              <a:t>Imperfect scoring function</a:t>
            </a:r>
          </a:p>
          <a:p>
            <a:pPr fontAlgn="base"/>
            <a:endParaRPr lang="en-US" sz="2400" dirty="0"/>
          </a:p>
          <a:p>
            <a:pPr fontAlgn="base"/>
            <a:r>
              <a:rPr lang="en-US" sz="2400" dirty="0"/>
              <a:t>Target Decoy Model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58A0E9E7-C871-954F-BD9B-8034AD7D97DE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01BA23-1566-6244-A465-4CB3128A75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4540" y="1641911"/>
            <a:ext cx="3566552" cy="232455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DF8192C-E0EE-0144-87E1-1B3310E1AC1E}"/>
              </a:ext>
            </a:extLst>
          </p:cNvPr>
          <p:cNvSpPr/>
          <p:nvPr/>
        </p:nvSpPr>
        <p:spPr>
          <a:xfrm>
            <a:off x="6880104" y="6504057"/>
            <a:ext cx="6096000" cy="35394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A survey of computational methods and error rate estimation procedures for peptide and protein identification in shotgun proteomics</a:t>
            </a:r>
          </a:p>
          <a:p>
            <a:r>
              <a:rPr lang="en-US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Alexey I. </a:t>
            </a:r>
            <a:r>
              <a:rPr lang="en-US" sz="700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Nesvizhskii</a:t>
            </a:r>
            <a:endParaRPr lang="en-US" sz="7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endParaRPr lang="en-US" sz="300" b="0" i="0" u="none" strike="noStrike" dirty="0">
              <a:solidFill>
                <a:schemeClr val="bg1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B48F14E-ACC6-C74C-8E74-61785DA7B2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51778" y="4450322"/>
            <a:ext cx="2829574" cy="146592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2D0071-B464-304F-8745-FCBFCFB5B9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5384" y="4397298"/>
            <a:ext cx="3136394" cy="1534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0099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F8C958-F305-1A4B-B33F-59A073D760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Label free Quantification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250A3F-6A87-A441-8ADA-EB85A857EA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Spectral counting</a:t>
            </a:r>
          </a:p>
          <a:p>
            <a:pPr lvl="1"/>
            <a:r>
              <a:rPr lang="en-US" dirty="0"/>
              <a:t>Number of MS/MS events</a:t>
            </a:r>
          </a:p>
          <a:p>
            <a:endParaRPr lang="en-US" dirty="0"/>
          </a:p>
          <a:p>
            <a:r>
              <a:rPr lang="en-US" dirty="0"/>
              <a:t>Intensity-based</a:t>
            </a:r>
          </a:p>
          <a:p>
            <a:pPr lvl="1"/>
            <a:r>
              <a:rPr lang="en-US" dirty="0"/>
              <a:t>Peak integration</a:t>
            </a:r>
          </a:p>
          <a:p>
            <a:pPr lvl="1"/>
            <a:r>
              <a:rPr lang="en-US" dirty="0"/>
              <a:t>Precursor signal intensity</a:t>
            </a:r>
          </a:p>
          <a:p>
            <a:pPr lvl="1"/>
            <a:r>
              <a:rPr lang="en-US" dirty="0"/>
              <a:t>Reporter ion signal intensity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88A3DCB9-441F-ED45-BCC6-D4321B6E72C3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629769-D38A-9A43-A368-261C5968C7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3931" y="1753302"/>
            <a:ext cx="2700946" cy="449598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39C7872-FD7B-FC42-AABF-3CE6ADFE4E7C}"/>
              </a:ext>
            </a:extLst>
          </p:cNvPr>
          <p:cNvSpPr/>
          <p:nvPr/>
        </p:nvSpPr>
        <p:spPr>
          <a:xfrm>
            <a:off x="6928083" y="6550911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Comparative and Quantitative Global Proteomics Approaches: An Overview</a:t>
            </a:r>
          </a:p>
          <a:p>
            <a:endParaRPr lang="en-US" sz="12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47012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F8C958-F305-1A4B-B33F-59A073D760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Ion intensity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250A3F-6A87-A441-8ADA-EB85A857EA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Assumption</a:t>
            </a:r>
          </a:p>
          <a:p>
            <a:pPr lvl="1"/>
            <a:r>
              <a:rPr lang="en-US" dirty="0"/>
              <a:t>Signal intensity from electrospray ionization (ESI) correlates with ion concentration</a:t>
            </a:r>
          </a:p>
          <a:p>
            <a:pPr lvl="1"/>
            <a:r>
              <a:rPr lang="en-US" dirty="0"/>
              <a:t>The height or area of a peak at particular m/z reflects the number of ions for that m/z</a:t>
            </a:r>
          </a:p>
          <a:p>
            <a:pPr lvl="1"/>
            <a:endParaRPr lang="en-US" dirty="0"/>
          </a:p>
          <a:p>
            <a:r>
              <a:rPr lang="en-US" dirty="0"/>
              <a:t>Abundance cannot be used to directly infer absolute protein or peptide concentration.</a:t>
            </a:r>
          </a:p>
        </p:txBody>
      </p:sp>
    </p:spTree>
    <p:extLst>
      <p:ext uri="{BB962C8B-B14F-4D97-AF65-F5344CB8AC3E}">
        <p14:creationId xmlns:p14="http://schemas.microsoft.com/office/powerpoint/2010/main" val="12221623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F23DBC-F6DA-BE43-ABF5-BA01D75973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Label free quantification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F956F46-6993-1F40-987B-447E0A82D78A}"/>
              </a:ext>
            </a:extLst>
          </p:cNvPr>
          <p:cNvSpPr txBox="1"/>
          <p:nvPr/>
        </p:nvSpPr>
        <p:spPr>
          <a:xfrm>
            <a:off x="4367422" y="6462032"/>
            <a:ext cx="782457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Cox J et al Accurate proteome-wide label-free quantification by delayed normalization and maximal peptide ratio </a:t>
            </a:r>
          </a:p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extraction, termed 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</a:rPr>
              <a:t>MaxLFQ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. Mol Cell Proteomics. American Society for Biochemistry and Molecular Biology; 2014 Sep;13(9):2513–26.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D343EF56-99FC-2047-9680-C64477FE14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656882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Spectral Counting</a:t>
            </a:r>
          </a:p>
          <a:p>
            <a:endParaRPr lang="en-US" dirty="0"/>
          </a:p>
          <a:p>
            <a:r>
              <a:rPr lang="en-US" dirty="0"/>
              <a:t>Summed Intensities</a:t>
            </a:r>
          </a:p>
          <a:p>
            <a:endParaRPr lang="en-US" dirty="0"/>
          </a:p>
          <a:p>
            <a:r>
              <a:rPr lang="en-US" dirty="0"/>
              <a:t>Label Free Quant</a:t>
            </a:r>
          </a:p>
          <a:p>
            <a:pPr lvl="1"/>
            <a:r>
              <a:rPr lang="en-US" dirty="0"/>
              <a:t>IBAQ</a:t>
            </a:r>
          </a:p>
          <a:p>
            <a:pPr lvl="2"/>
            <a:r>
              <a:rPr lang="en-US" dirty="0"/>
              <a:t>Total intensities divided by the identified peptides for one protein </a:t>
            </a:r>
          </a:p>
          <a:p>
            <a:pPr lvl="1"/>
            <a:r>
              <a:rPr lang="en-US" dirty="0" err="1"/>
              <a:t>MaxLFQ</a:t>
            </a:r>
            <a:endParaRPr lang="en-US" dirty="0"/>
          </a:p>
          <a:p>
            <a:pPr lvl="2"/>
            <a:r>
              <a:rPr lang="en-US" dirty="0"/>
              <a:t>Exclude some "outliers" to best represent the ratio changes of different samples</a:t>
            </a:r>
          </a:p>
          <a:p>
            <a:pPr lvl="2"/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8910D5F-16EE-354E-8AF6-563999B2A3A6}"/>
              </a:ext>
            </a:extLst>
          </p:cNvPr>
          <p:cNvGrpSpPr/>
          <p:nvPr/>
        </p:nvGrpSpPr>
        <p:grpSpPr>
          <a:xfrm>
            <a:off x="7723282" y="1505262"/>
            <a:ext cx="3881527" cy="4652257"/>
            <a:chOff x="4770219" y="1574786"/>
            <a:chExt cx="3881527" cy="4652257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8314C5A-9989-B44A-A717-C14C19084E8D}"/>
                </a:ext>
              </a:extLst>
            </p:cNvPr>
            <p:cNvSpPr txBox="1"/>
            <p:nvPr/>
          </p:nvSpPr>
          <p:spPr>
            <a:xfrm>
              <a:off x="4770219" y="1574786"/>
              <a:ext cx="125335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accent1"/>
                  </a:solidFill>
                </a:rPr>
                <a:t>Spectral Count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015B557-7D26-DD49-B16C-4522D5200AB5}"/>
                </a:ext>
              </a:extLst>
            </p:cNvPr>
            <p:cNvSpPr txBox="1"/>
            <p:nvPr/>
          </p:nvSpPr>
          <p:spPr>
            <a:xfrm>
              <a:off x="6136915" y="1588086"/>
              <a:ext cx="162377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accent1"/>
                  </a:solidFill>
                </a:rPr>
                <a:t>Summed intensities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436FFAD-6133-F546-B37B-64E9E193D961}"/>
                </a:ext>
              </a:extLst>
            </p:cNvPr>
            <p:cNvSpPr txBox="1"/>
            <p:nvPr/>
          </p:nvSpPr>
          <p:spPr>
            <a:xfrm>
              <a:off x="7874033" y="1588087"/>
              <a:ext cx="77771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>
                  <a:solidFill>
                    <a:schemeClr val="accent1"/>
                  </a:solidFill>
                </a:rPr>
                <a:t>MaxLFQ</a:t>
              </a:r>
              <a:endParaRPr lang="en-US" sz="1400" dirty="0">
                <a:solidFill>
                  <a:schemeClr val="accent1"/>
                </a:solidFill>
              </a:endParaRPr>
            </a:p>
          </p:txBody>
        </p:sp>
        <p:pic>
          <p:nvPicPr>
            <p:cNvPr id="13" name="Content Placeholder 6">
              <a:extLst>
                <a:ext uri="{FF2B5EF4-FFF2-40B4-BE49-F238E27FC236}">
                  <a16:creationId xmlns:a16="http://schemas.microsoft.com/office/drawing/2014/main" id="{780BAEBC-2EFC-1442-A88F-22FEA97068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2209"/>
            <a:stretch/>
          </p:blipFill>
          <p:spPr>
            <a:xfrm>
              <a:off x="4920343" y="1959624"/>
              <a:ext cx="3590222" cy="42674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735504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6404C617-4F8E-9440-9A02-D61794F6DD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outline</a:t>
            </a:r>
          </a:p>
        </p:txBody>
      </p:sp>
      <p:sp>
        <p:nvSpPr>
          <p:cNvPr id="14339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Introduction</a:t>
            </a:r>
          </a:p>
          <a:p>
            <a:pPr lvl="2"/>
            <a:r>
              <a:rPr lang="en-US" dirty="0"/>
              <a:t>Mass spectrometry – The basics you need to know</a:t>
            </a:r>
          </a:p>
          <a:p>
            <a:pPr lvl="2"/>
            <a:r>
              <a:rPr lang="en-US" dirty="0"/>
              <a:t>Bottom-up proteomics</a:t>
            </a:r>
          </a:p>
          <a:p>
            <a:r>
              <a:rPr lang="en-US" dirty="0"/>
              <a:t>Quantitative Proteomics</a:t>
            </a:r>
          </a:p>
          <a:p>
            <a:pPr lvl="2"/>
            <a:r>
              <a:rPr lang="en-US" dirty="0"/>
              <a:t>Data Independent Acquisition (DIA)</a:t>
            </a:r>
          </a:p>
          <a:p>
            <a:pPr lvl="2"/>
            <a:r>
              <a:rPr lang="en-US" dirty="0"/>
              <a:t>Targeted proteomics</a:t>
            </a:r>
          </a:p>
          <a:p>
            <a:pPr lvl="2"/>
            <a:r>
              <a:rPr lang="en-US" dirty="0"/>
              <a:t>Precision medicine applications</a:t>
            </a:r>
          </a:p>
          <a:p>
            <a:r>
              <a:rPr lang="en-US" dirty="0"/>
              <a:t>Workshop – From raw data to quantified protein</a:t>
            </a:r>
          </a:p>
          <a:p>
            <a:pPr lvl="2"/>
            <a:r>
              <a:rPr lang="en-US" dirty="0"/>
              <a:t>Quantitative accuracy and precision</a:t>
            </a:r>
          </a:p>
          <a:p>
            <a:pPr lvl="2"/>
            <a:r>
              <a:rPr lang="en-US" dirty="0"/>
              <a:t>Data Independent Acquisition (DIA)</a:t>
            </a:r>
          </a:p>
          <a:p>
            <a:pPr lvl="2"/>
            <a:r>
              <a:rPr lang="en-US" dirty="0"/>
              <a:t>Selective Reaction Monitoring (SRM) </a:t>
            </a:r>
          </a:p>
        </p:txBody>
      </p:sp>
      <p:sp>
        <p:nvSpPr>
          <p:cNvPr id="14" name="Subtitle 13">
            <a:extLst>
              <a:ext uri="{FF2B5EF4-FFF2-40B4-BE49-F238E27FC236}">
                <a16:creationId xmlns:a16="http://schemas.microsoft.com/office/drawing/2014/main" id="{C6D9FF4F-0348-0041-9077-7782F1F5580C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2332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0727B1-2A33-BF4D-BB0C-D8D8116AF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Quantitative Proteomics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857AD2-0E71-8146-807F-7929E25B05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637558"/>
            <a:ext cx="5761892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What type of quantitative accuracy do we need?</a:t>
            </a:r>
          </a:p>
          <a:p>
            <a:pPr lvl="1"/>
            <a:r>
              <a:rPr lang="en-US" dirty="0"/>
              <a:t>Fold-change?</a:t>
            </a:r>
          </a:p>
          <a:p>
            <a:pPr lvl="1"/>
            <a:r>
              <a:rPr lang="en-US" dirty="0"/>
              <a:t>Percentage increase/decrease?</a:t>
            </a:r>
          </a:p>
          <a:p>
            <a:pPr lvl="1"/>
            <a:endParaRPr lang="en-US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342E81B9-20CB-C24F-8583-BA58D9235841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CE06C8-EC38-D441-BD55-7B304D164E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99" t="14319" b="19329"/>
          <a:stretch/>
        </p:blipFill>
        <p:spPr>
          <a:xfrm>
            <a:off x="6508129" y="2439617"/>
            <a:ext cx="5428232" cy="276164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CA8162D-173B-6E43-B891-06C87E6D6E7C}"/>
              </a:ext>
            </a:extLst>
          </p:cNvPr>
          <p:cNvSpPr txBox="1"/>
          <p:nvPr/>
        </p:nvSpPr>
        <p:spPr>
          <a:xfrm>
            <a:off x="9745983" y="6492875"/>
            <a:ext cx="2523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Courtesy of </a:t>
            </a:r>
            <a:r>
              <a:rPr lang="en-US" dirty="0" err="1"/>
              <a:t>MacCoss</a:t>
            </a:r>
            <a:r>
              <a:rPr lang="en-US" dirty="0"/>
              <a:t> Lab</a:t>
            </a:r>
          </a:p>
        </p:txBody>
      </p:sp>
    </p:spTree>
    <p:extLst>
      <p:ext uri="{BB962C8B-B14F-4D97-AF65-F5344CB8AC3E}">
        <p14:creationId xmlns:p14="http://schemas.microsoft.com/office/powerpoint/2010/main" val="15488117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Discovery vs Targeted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08B0A6D6-F4ED-B64F-BD3A-9EFF1A33B3D3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Picture 9" descr="1437656482565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858" y="2022021"/>
            <a:ext cx="3961094" cy="335650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F605324-93BF-7541-BCC9-174F1EED47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2295" y="1672492"/>
            <a:ext cx="2865895" cy="426063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CB53AEC-350B-6F4D-B4EA-A1C3BFCB0781}"/>
              </a:ext>
            </a:extLst>
          </p:cNvPr>
          <p:cNvSpPr/>
          <p:nvPr/>
        </p:nvSpPr>
        <p:spPr>
          <a:xfrm>
            <a:off x="7182295" y="6596390"/>
            <a:ext cx="500970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 err="1">
                <a:solidFill>
                  <a:schemeClr val="bg1">
                    <a:lumMod val="50000"/>
                  </a:schemeClr>
                </a:solidFill>
              </a:rPr>
              <a:t>Doerr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, A. Mass spectrometry–based targeted proteomics. </a:t>
            </a:r>
            <a:r>
              <a:rPr lang="en-US" sz="1100" i="1" dirty="0">
                <a:solidFill>
                  <a:schemeClr val="bg1">
                    <a:lumMod val="50000"/>
                  </a:schemeClr>
                </a:solidFill>
              </a:rPr>
              <a:t>Nat Methods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 </a:t>
            </a:r>
            <a:r>
              <a:rPr lang="en-US" sz="1100" b="1" dirty="0">
                <a:solidFill>
                  <a:schemeClr val="bg1">
                    <a:lumMod val="50000"/>
                  </a:schemeClr>
                </a:solidFill>
              </a:rPr>
              <a:t>10, 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23 (2013)</a:t>
            </a:r>
            <a:endParaRPr lang="en-US" sz="1100" b="1" i="0" u="none" strike="noStrike" dirty="0">
              <a:solidFill>
                <a:schemeClr val="bg1">
                  <a:lumMod val="50000"/>
                </a:schemeClr>
              </a:solidFill>
              <a:effectLst/>
              <a:latin typeface="Harding"/>
            </a:endParaRPr>
          </a:p>
        </p:txBody>
      </p:sp>
    </p:spTree>
    <p:extLst>
      <p:ext uri="{BB962C8B-B14F-4D97-AF65-F5344CB8AC3E}">
        <p14:creationId xmlns:p14="http://schemas.microsoft.com/office/powerpoint/2010/main" val="38430173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Ion Sampling Strategies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7927220-A068-DA47-B021-9ACE770450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4351215" cy="4851851"/>
          </a:xfrm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</a:rPr>
              <a:t>Shotgun Proteomics</a:t>
            </a:r>
          </a:p>
          <a:p>
            <a:pPr>
              <a:lnSpc>
                <a:spcPct val="120000"/>
              </a:lnSpc>
            </a:pPr>
            <a:r>
              <a:rPr lang="en-US" dirty="0"/>
              <a:t>Discovery of new peptides</a:t>
            </a:r>
            <a:br>
              <a:rPr lang="en-US" dirty="0"/>
            </a:br>
            <a:r>
              <a:rPr lang="en-US" dirty="0"/>
              <a:t>Data Dependent Acquisition</a:t>
            </a:r>
            <a:br>
              <a:rPr lang="en-US" dirty="0"/>
            </a:br>
            <a:br>
              <a:rPr lang="en-US" u="sng" dirty="0"/>
            </a:br>
            <a:r>
              <a:rPr lang="en-US" u="sng" dirty="0"/>
              <a:t>Limitations</a:t>
            </a:r>
            <a:br>
              <a:rPr lang="en-US" dirty="0"/>
            </a:br>
            <a:r>
              <a:rPr lang="en-US" dirty="0"/>
              <a:t>Top-(n) peaks selected for MS/MS</a:t>
            </a:r>
            <a:br>
              <a:rPr lang="en-US" dirty="0"/>
            </a:br>
            <a:r>
              <a:rPr lang="en-US" dirty="0"/>
              <a:t>Different targets identified between runs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</a:rPr>
              <a:t>Targeted Proteomics</a:t>
            </a:r>
          </a:p>
          <a:p>
            <a:pPr>
              <a:lnSpc>
                <a:spcPct val="120000"/>
              </a:lnSpc>
            </a:pPr>
            <a:r>
              <a:rPr lang="en-US" dirty="0"/>
              <a:t>Pre-defined list of peptides</a:t>
            </a:r>
            <a:br>
              <a:rPr lang="en-US" dirty="0"/>
            </a:br>
            <a:r>
              <a:rPr lang="en-US" dirty="0"/>
              <a:t>Data Independent Acquisition </a:t>
            </a:r>
            <a:br>
              <a:rPr lang="en-US" dirty="0"/>
            </a:br>
            <a:br>
              <a:rPr lang="en-US" u="sng" dirty="0"/>
            </a:br>
            <a:r>
              <a:rPr lang="en-US" u="sng" dirty="0"/>
              <a:t>Limitations</a:t>
            </a:r>
            <a:br>
              <a:rPr lang="en-US" dirty="0"/>
            </a:br>
            <a:r>
              <a:rPr lang="en-US" dirty="0"/>
              <a:t>Cannot discover new peptides/proteins</a:t>
            </a:r>
            <a:br>
              <a:rPr lang="en-US" dirty="0"/>
            </a:br>
            <a:r>
              <a:rPr lang="en-US" dirty="0"/>
              <a:t>Assay development for every analyte</a:t>
            </a:r>
            <a:br>
              <a:rPr lang="en-US" dirty="0"/>
            </a:br>
            <a:br>
              <a:rPr lang="en-US" dirty="0"/>
            </a:br>
            <a:r>
              <a:rPr lang="en-US" dirty="0"/>
              <a:t>Parameters to consider</a:t>
            </a:r>
          </a:p>
          <a:p>
            <a:pPr lvl="2">
              <a:lnSpc>
                <a:spcPct val="120000"/>
              </a:lnSpc>
            </a:pPr>
            <a:r>
              <a:rPr lang="en-US" dirty="0"/>
              <a:t>Ionization</a:t>
            </a:r>
          </a:p>
          <a:p>
            <a:pPr lvl="2">
              <a:lnSpc>
                <a:spcPct val="120000"/>
              </a:lnSpc>
            </a:pPr>
            <a:r>
              <a:rPr lang="en-US" dirty="0"/>
              <a:t>Fragmentation</a:t>
            </a:r>
          </a:p>
          <a:p>
            <a:pPr lvl="2">
              <a:lnSpc>
                <a:spcPct val="120000"/>
              </a:lnSpc>
            </a:pPr>
            <a:r>
              <a:rPr lang="en-US" dirty="0"/>
              <a:t>Retention Time</a:t>
            </a:r>
          </a:p>
          <a:p>
            <a:pPr lvl="2">
              <a:lnSpc>
                <a:spcPct val="120000"/>
              </a:lnSpc>
            </a:pPr>
            <a:endParaRPr lang="en-US" dirty="0"/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0057C25C-AF75-F545-AB2E-817DAF1923DC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8782" y="1663525"/>
            <a:ext cx="3872756" cy="207360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8782" y="4375513"/>
            <a:ext cx="3872756" cy="2114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2293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Instrumentation for Targeted Proteomics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63A61912-301F-4A40-9FC2-E1E2418EE26B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844308" y="2548085"/>
            <a:ext cx="613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dirty="0">
                <a:solidFill>
                  <a:prstClr val="black"/>
                </a:solidFill>
                <a:latin typeface="Calibri"/>
              </a:rPr>
              <a:t>SRM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844307" y="4846811"/>
            <a:ext cx="6266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dirty="0">
                <a:solidFill>
                  <a:prstClr val="black"/>
                </a:solidFill>
                <a:latin typeface="Calibri"/>
              </a:rPr>
              <a:t>PRM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5918" y="1963049"/>
            <a:ext cx="7664883" cy="396051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4227390-6C1A-804C-86A0-B8CC872638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6082" y="3887696"/>
            <a:ext cx="2510960" cy="1918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670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Robust Quantification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Benefits of Targeted Proteomics</a:t>
            </a:r>
          </a:p>
          <a:p>
            <a:pPr lvl="1"/>
            <a:r>
              <a:rPr lang="en-US" dirty="0"/>
              <a:t>Same data is harvested every run</a:t>
            </a:r>
          </a:p>
          <a:p>
            <a:pPr lvl="1"/>
            <a:r>
              <a:rPr lang="en-US" dirty="0"/>
              <a:t>More consistent data</a:t>
            </a:r>
          </a:p>
          <a:p>
            <a:pPr lvl="1"/>
            <a:r>
              <a:rPr lang="en-US" dirty="0"/>
              <a:t>Easier to compare between case / control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Drawback</a:t>
            </a:r>
          </a:p>
          <a:p>
            <a:pPr lvl="1"/>
            <a:r>
              <a:rPr lang="en-US" dirty="0"/>
              <a:t>Peptides has to be well characterized</a:t>
            </a:r>
          </a:p>
          <a:p>
            <a:pPr lvl="2"/>
            <a:r>
              <a:rPr lang="en-US" dirty="0"/>
              <a:t>Ionization</a:t>
            </a:r>
          </a:p>
          <a:p>
            <a:pPr lvl="2"/>
            <a:r>
              <a:rPr lang="en-US" dirty="0"/>
              <a:t>Retention time</a:t>
            </a:r>
          </a:p>
          <a:p>
            <a:pPr lvl="2"/>
            <a:r>
              <a:rPr lang="en-US" dirty="0"/>
              <a:t>Fragmentation</a:t>
            </a:r>
          </a:p>
          <a:p>
            <a:pPr lvl="1"/>
            <a:r>
              <a:rPr lang="en-US" dirty="0"/>
              <a:t>Assay development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ADEDB6B3-8891-0640-9554-0E26DB56175D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en-US" dirty="0"/>
              <a:t>Data Quality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r="4684"/>
          <a:stretch/>
        </p:blipFill>
        <p:spPr>
          <a:xfrm>
            <a:off x="7713188" y="1422401"/>
            <a:ext cx="2954812" cy="2887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9158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0727B1-2A33-BF4D-BB0C-D8D8116AF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Standard Curves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857AD2-0E71-8146-807F-7929E25B05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0292" y="2458302"/>
            <a:ext cx="4468446" cy="4351338"/>
          </a:xfrm>
        </p:spPr>
        <p:txBody>
          <a:bodyPr/>
          <a:lstStyle/>
          <a:p>
            <a:pPr lvl="1"/>
            <a:r>
              <a:rPr lang="en-US" dirty="0"/>
              <a:t>Suitable for for clinical applications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Convert signal intensity to quantity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342E81B9-20CB-C24F-8583-BA58D9235841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7C27DE5-9622-3449-BC32-7108BE5BBD1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086" b="12687"/>
          <a:stretch/>
        </p:blipFill>
        <p:spPr>
          <a:xfrm>
            <a:off x="5676763" y="2024827"/>
            <a:ext cx="5934945" cy="280834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2DBDE3B-9D60-9849-BFAD-BBE50BA95268}"/>
              </a:ext>
            </a:extLst>
          </p:cNvPr>
          <p:cNvSpPr txBox="1"/>
          <p:nvPr/>
        </p:nvSpPr>
        <p:spPr>
          <a:xfrm>
            <a:off x="9745983" y="6492875"/>
            <a:ext cx="2523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Courtesy of </a:t>
            </a:r>
            <a:r>
              <a:rPr lang="en-US" dirty="0" err="1"/>
              <a:t>MacCoss</a:t>
            </a:r>
            <a:r>
              <a:rPr lang="en-US" dirty="0"/>
              <a:t> Lab</a:t>
            </a:r>
          </a:p>
        </p:txBody>
      </p:sp>
    </p:spTree>
    <p:extLst>
      <p:ext uri="{BB962C8B-B14F-4D97-AF65-F5344CB8AC3E}">
        <p14:creationId xmlns:p14="http://schemas.microsoft.com/office/powerpoint/2010/main" val="15117319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D4CCD5C-5842-0649-8F84-021156911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Quantitative proteomics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698B5A6-8EBA-C747-BE1C-B9FE993A292C}"/>
              </a:ext>
            </a:extLst>
          </p:cNvPr>
          <p:cNvSpPr/>
          <p:nvPr/>
        </p:nvSpPr>
        <p:spPr>
          <a:xfrm>
            <a:off x="6900905" y="6596390"/>
            <a:ext cx="102616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Picture adapted from: Quantitative mass spectrometry in proteomics: a critical review</a:t>
            </a:r>
            <a:endParaRPr lang="en-US" sz="1050" b="0" i="0" u="none" strike="noStrike" dirty="0">
              <a:solidFill>
                <a:schemeClr val="bg1">
                  <a:lumMod val="50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DA6E4A2-4F00-DA4D-9C9A-069E7BC666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198930"/>
            <a:ext cx="7308324" cy="4790696"/>
          </a:xfrm>
          <a:prstGeom prst="rect">
            <a:avLst/>
          </a:prstGeom>
        </p:spPr>
      </p:pic>
      <p:sp>
        <p:nvSpPr>
          <p:cNvPr id="4" name="Subtitle 3">
            <a:extLst>
              <a:ext uri="{FF2B5EF4-FFF2-40B4-BE49-F238E27FC236}">
                <a16:creationId xmlns:a16="http://schemas.microsoft.com/office/drawing/2014/main" id="{6B5C708D-F01E-1442-AEB0-7D55E846099F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en-US"/>
              <a:t>Different Strategies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71029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537553A-8828-1840-98C8-43AD19F4D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Spectrum Count ≉ MS intensity</a:t>
            </a:r>
          </a:p>
        </p:txBody>
      </p:sp>
      <p:sp>
        <p:nvSpPr>
          <p:cNvPr id="18" name="Subtitle 17">
            <a:extLst>
              <a:ext uri="{FF2B5EF4-FFF2-40B4-BE49-F238E27FC236}">
                <a16:creationId xmlns:a16="http://schemas.microsoft.com/office/drawing/2014/main" id="{E2A2449F-F792-CA45-9BA5-F33722677101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14" name="Chart 13">
            <a:extLst>
              <a:ext uri="{FF2B5EF4-FFF2-40B4-BE49-F238E27FC236}">
                <a16:creationId xmlns:a16="http://schemas.microsoft.com/office/drawing/2014/main" id="{FF79731D-A74D-7B46-B4ED-F55233D852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1793912"/>
              </p:ext>
            </p:extLst>
          </p:nvPr>
        </p:nvGraphicFramePr>
        <p:xfrm>
          <a:off x="2533177" y="1722478"/>
          <a:ext cx="6225915" cy="413058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D2D83677-4DAE-3B48-8D3D-CBDF97ED978A}"/>
              </a:ext>
            </a:extLst>
          </p:cNvPr>
          <p:cNvSpPr txBox="1"/>
          <p:nvPr/>
        </p:nvSpPr>
        <p:spPr>
          <a:xfrm>
            <a:off x="8409353" y="6486190"/>
            <a:ext cx="43120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solidFill>
                  <a:prstClr val="black"/>
                </a:solidFill>
                <a:latin typeface="Calibri" panose="020F0502020204030204"/>
              </a:rPr>
              <a:t>Prakash, A. et al.</a:t>
            </a:r>
            <a:r>
              <a:rPr lang="pt-BR" sz="1200" i="1" dirty="0">
                <a:solidFill>
                  <a:prstClr val="black"/>
                </a:solidFill>
                <a:latin typeface="Calibri" panose="020F0502020204030204"/>
              </a:rPr>
              <a:t> J Proteome Res. </a:t>
            </a:r>
            <a:r>
              <a:rPr lang="pt-BR" sz="1200" b="1" dirty="0">
                <a:solidFill>
                  <a:prstClr val="black"/>
                </a:solidFill>
                <a:latin typeface="Calibri" panose="020F0502020204030204"/>
              </a:rPr>
              <a:t>2009</a:t>
            </a:r>
            <a:r>
              <a:rPr lang="pt-BR" sz="1200" dirty="0">
                <a:solidFill>
                  <a:prstClr val="black"/>
                </a:solidFill>
                <a:latin typeface="Calibri" panose="020F0502020204030204"/>
              </a:rPr>
              <a:t> 8(6): 2733–2739.</a:t>
            </a:r>
            <a:endParaRPr lang="en-US" sz="12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0945410-C03D-A842-87C9-33897AE789B4}"/>
              </a:ext>
            </a:extLst>
          </p:cNvPr>
          <p:cNvSpPr/>
          <p:nvPr/>
        </p:nvSpPr>
        <p:spPr>
          <a:xfrm>
            <a:off x="6137883" y="1541691"/>
            <a:ext cx="21619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ysClr val="windowText" lastClr="000000">
                    <a:lumMod val="65000"/>
                    <a:lumOff val="35000"/>
                  </a:sysClr>
                </a:solidFill>
              </a:rPr>
              <a:t>Apolipoprotein B100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50608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0727B1-2A33-BF4D-BB0C-D8D8116AF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Standard Curves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857AD2-0E71-8146-807F-7929E25B05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7415" y="2771249"/>
            <a:ext cx="3913554" cy="3926498"/>
          </a:xfrm>
        </p:spPr>
        <p:txBody>
          <a:bodyPr/>
          <a:lstStyle/>
          <a:p>
            <a:pPr marL="457200" lvl="1" indent="0">
              <a:buNone/>
            </a:pPr>
            <a:r>
              <a:rPr lang="en-US" dirty="0"/>
              <a:t>Introduce internal  standards for robust quantification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342E81B9-20CB-C24F-8583-BA58D9235841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D2C7EED-FE14-424C-A5F1-5B1C392683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56" t="24786" b="14619"/>
          <a:stretch/>
        </p:blipFill>
        <p:spPr>
          <a:xfrm>
            <a:off x="5087814" y="2271102"/>
            <a:ext cx="6356771" cy="28526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C22FC85-D1F8-3E4B-ACD1-D33390C10A1A}"/>
              </a:ext>
            </a:extLst>
          </p:cNvPr>
          <p:cNvSpPr txBox="1"/>
          <p:nvPr/>
        </p:nvSpPr>
        <p:spPr>
          <a:xfrm>
            <a:off x="9745983" y="6492875"/>
            <a:ext cx="2523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Courtesy of </a:t>
            </a:r>
            <a:r>
              <a:rPr lang="en-US" dirty="0" err="1"/>
              <a:t>MacCoss</a:t>
            </a:r>
            <a:r>
              <a:rPr lang="en-US" dirty="0"/>
              <a:t> Lab</a:t>
            </a:r>
          </a:p>
        </p:txBody>
      </p:sp>
    </p:spTree>
    <p:extLst>
      <p:ext uri="{BB962C8B-B14F-4D97-AF65-F5344CB8AC3E}">
        <p14:creationId xmlns:p14="http://schemas.microsoft.com/office/powerpoint/2010/main" val="27334773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Targeted workflow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ADFB1B-14BE-F746-9509-90E76FDAEC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7227273" cy="4351338"/>
          </a:xfrm>
        </p:spPr>
        <p:txBody>
          <a:bodyPr/>
          <a:lstStyle/>
          <a:p>
            <a:r>
              <a:rPr lang="en-US" dirty="0"/>
              <a:t>Gold-standard for protein quantification</a:t>
            </a:r>
          </a:p>
          <a:p>
            <a:pPr lvl="1"/>
            <a:r>
              <a:rPr lang="en-US" dirty="0"/>
              <a:t>Standard curve</a:t>
            </a:r>
          </a:p>
          <a:p>
            <a:pPr lvl="1"/>
            <a:r>
              <a:rPr lang="en-US" dirty="0"/>
              <a:t>Internal standard</a:t>
            </a:r>
          </a:p>
          <a:p>
            <a:pPr lvl="1"/>
            <a:endParaRPr lang="en-US" dirty="0"/>
          </a:p>
          <a:p>
            <a:r>
              <a:rPr lang="en-US" dirty="0"/>
              <a:t>Time consuming -&gt; high cost</a:t>
            </a:r>
          </a:p>
          <a:p>
            <a:endParaRPr lang="en-US" dirty="0"/>
          </a:p>
          <a:p>
            <a:r>
              <a:rPr lang="en-US" dirty="0"/>
              <a:t>Limiting the number of possible analytes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30A11890-A763-0842-8ED7-420F98834760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8786383" y="1378445"/>
            <a:ext cx="2567417" cy="4912360"/>
            <a:chOff x="632983" y="1555496"/>
            <a:chExt cx="2567417" cy="4912360"/>
          </a:xfrm>
          <a:solidFill>
            <a:schemeClr val="tx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6" name="Rounded Rectangle 5"/>
            <p:cNvSpPr/>
            <p:nvPr/>
          </p:nvSpPr>
          <p:spPr>
            <a:xfrm>
              <a:off x="632983" y="2501392"/>
              <a:ext cx="2554717" cy="731520"/>
            </a:xfrm>
            <a:prstGeom prst="round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Peptide Selection</a:t>
              </a:r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632983" y="3447288"/>
              <a:ext cx="2554717" cy="731520"/>
            </a:xfrm>
            <a:prstGeom prst="round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Chromatogram Extraction</a:t>
              </a:r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632983" y="4393184"/>
              <a:ext cx="2554717" cy="457200"/>
            </a:xfrm>
            <a:prstGeom prst="round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Peak Integration</a:t>
              </a: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632983" y="5064760"/>
              <a:ext cx="2554717" cy="731520"/>
            </a:xfrm>
            <a:prstGeom prst="round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Transition Refinement</a:t>
              </a:r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632983" y="1555496"/>
              <a:ext cx="2554717" cy="731520"/>
            </a:xfrm>
            <a:prstGeom prst="round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Hypothesis Generation</a:t>
              </a: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632983" y="6010656"/>
              <a:ext cx="2554717" cy="457200"/>
            </a:xfrm>
            <a:prstGeom prst="round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Hypothesis Test</a:t>
              </a:r>
            </a:p>
          </p:txBody>
        </p:sp>
        <p:cxnSp>
          <p:nvCxnSpPr>
            <p:cNvPr id="13" name="Straight Arrow Connector 12"/>
            <p:cNvCxnSpPr>
              <a:stCxn id="10" idx="2"/>
              <a:endCxn id="6" idx="0"/>
            </p:cNvCxnSpPr>
            <p:nvPr/>
          </p:nvCxnSpPr>
          <p:spPr>
            <a:xfrm>
              <a:off x="1910342" y="2287016"/>
              <a:ext cx="0" cy="214376"/>
            </a:xfrm>
            <a:prstGeom prst="straightConnector1">
              <a:avLst/>
            </a:prstGeom>
            <a:grpFill/>
            <a:ln w="38100">
              <a:solidFill>
                <a:schemeClr val="tx1"/>
              </a:solidFill>
              <a:headEnd type="none" w="med" len="med"/>
              <a:tailEnd type="triangl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>
              <a:stCxn id="6" idx="2"/>
              <a:endCxn id="7" idx="0"/>
            </p:cNvCxnSpPr>
            <p:nvPr/>
          </p:nvCxnSpPr>
          <p:spPr>
            <a:xfrm>
              <a:off x="1910342" y="3232912"/>
              <a:ext cx="0" cy="214376"/>
            </a:xfrm>
            <a:prstGeom prst="straightConnector1">
              <a:avLst/>
            </a:prstGeom>
            <a:grpFill/>
            <a:ln w="38100">
              <a:solidFill>
                <a:schemeClr val="tx1"/>
              </a:solidFill>
              <a:headEnd type="none" w="med" len="med"/>
              <a:tailEnd type="triangl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>
              <a:stCxn id="7" idx="2"/>
              <a:endCxn id="8" idx="0"/>
            </p:cNvCxnSpPr>
            <p:nvPr/>
          </p:nvCxnSpPr>
          <p:spPr>
            <a:xfrm>
              <a:off x="1910342" y="4178808"/>
              <a:ext cx="0" cy="214376"/>
            </a:xfrm>
            <a:prstGeom prst="straightConnector1">
              <a:avLst/>
            </a:prstGeom>
            <a:grpFill/>
            <a:ln w="38100">
              <a:solidFill>
                <a:schemeClr val="tx1"/>
              </a:solidFill>
              <a:headEnd type="none" w="med" len="med"/>
              <a:tailEnd type="triangl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>
              <a:stCxn id="9" idx="2"/>
              <a:endCxn id="11" idx="0"/>
            </p:cNvCxnSpPr>
            <p:nvPr/>
          </p:nvCxnSpPr>
          <p:spPr>
            <a:xfrm>
              <a:off x="1910342" y="5796280"/>
              <a:ext cx="0" cy="214376"/>
            </a:xfrm>
            <a:prstGeom prst="straightConnector1">
              <a:avLst/>
            </a:prstGeom>
            <a:grpFill/>
            <a:ln w="38100">
              <a:solidFill>
                <a:schemeClr val="tx1"/>
              </a:solidFill>
              <a:headEnd type="none" w="med" len="med"/>
              <a:tailEnd type="triangl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Elbow Connector 16"/>
            <p:cNvCxnSpPr>
              <a:stCxn id="11" idx="3"/>
              <a:endCxn id="10" idx="3"/>
            </p:cNvCxnSpPr>
            <p:nvPr/>
          </p:nvCxnSpPr>
          <p:spPr>
            <a:xfrm flipV="1">
              <a:off x="3187700" y="1921256"/>
              <a:ext cx="12700" cy="4318000"/>
            </a:xfrm>
            <a:prstGeom prst="bentConnector3">
              <a:avLst>
                <a:gd name="adj1" fmla="val 2040000"/>
              </a:avLst>
            </a:prstGeom>
            <a:grpFill/>
            <a:ln w="38100">
              <a:solidFill>
                <a:schemeClr val="tx1"/>
              </a:solidFill>
              <a:headEnd type="none" w="med" len="med"/>
              <a:tailEnd type="triangl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>
              <a:stCxn id="8" idx="2"/>
              <a:endCxn id="9" idx="0"/>
            </p:cNvCxnSpPr>
            <p:nvPr/>
          </p:nvCxnSpPr>
          <p:spPr>
            <a:xfrm>
              <a:off x="1910342" y="4850384"/>
              <a:ext cx="0" cy="214376"/>
            </a:xfrm>
            <a:prstGeom prst="straightConnector1">
              <a:avLst/>
            </a:prstGeom>
            <a:grpFill/>
            <a:ln w="38100">
              <a:solidFill>
                <a:schemeClr val="tx1"/>
              </a:solidFill>
              <a:headEnd type="none" w="med" len="med"/>
              <a:tailEnd type="triangl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Elbow Connector 18"/>
            <p:cNvCxnSpPr>
              <a:stCxn id="9" idx="1"/>
              <a:endCxn id="8" idx="1"/>
            </p:cNvCxnSpPr>
            <p:nvPr/>
          </p:nvCxnSpPr>
          <p:spPr>
            <a:xfrm rot="10800000">
              <a:off x="632983" y="4621784"/>
              <a:ext cx="12700" cy="808736"/>
            </a:xfrm>
            <a:prstGeom prst="bentConnector3">
              <a:avLst>
                <a:gd name="adj1" fmla="val 1800000"/>
              </a:avLst>
            </a:prstGeom>
            <a:grpFill/>
            <a:ln w="38100">
              <a:solidFill>
                <a:schemeClr val="tx1"/>
              </a:solidFill>
              <a:headEnd type="none" w="med" len="med"/>
              <a:tailEnd type="triangl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427763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6404C617-4F8E-9440-9A02-D61794F6DD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Proteomics</a:t>
            </a:r>
          </a:p>
        </p:txBody>
      </p:sp>
      <p:sp>
        <p:nvSpPr>
          <p:cNvPr id="14339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578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</a:rPr>
              <a:t>Proteome</a:t>
            </a:r>
          </a:p>
          <a:p>
            <a:pPr lvl="1"/>
            <a:r>
              <a:rPr lang="en-US" dirty="0"/>
              <a:t>The complement protein found in a single cell in a particular environment</a:t>
            </a:r>
          </a:p>
          <a:p>
            <a:pPr lvl="1"/>
            <a:r>
              <a:rPr lang="en-US" dirty="0"/>
              <a:t>Complete collection of proteins encoded by the genome of an organism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</a:rPr>
              <a:t>Proteomics</a:t>
            </a:r>
          </a:p>
          <a:p>
            <a:pPr lvl="1"/>
            <a:r>
              <a:rPr lang="en-US" dirty="0"/>
              <a:t>The study of composition, structure, function and interaction of the proteins directing the activities of each living cell</a:t>
            </a:r>
          </a:p>
        </p:txBody>
      </p:sp>
      <p:sp>
        <p:nvSpPr>
          <p:cNvPr id="14" name="Subtitle 13">
            <a:extLst>
              <a:ext uri="{FF2B5EF4-FFF2-40B4-BE49-F238E27FC236}">
                <a16:creationId xmlns:a16="http://schemas.microsoft.com/office/drawing/2014/main" id="{C6D9FF4F-0348-0041-9077-7782F1F5580C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en-US" dirty="0"/>
              <a:t>Definitions</a:t>
            </a:r>
          </a:p>
        </p:txBody>
      </p:sp>
    </p:spTree>
    <p:extLst>
      <p:ext uri="{BB962C8B-B14F-4D97-AF65-F5344CB8AC3E}">
        <p14:creationId xmlns:p14="http://schemas.microsoft.com/office/powerpoint/2010/main" val="3407833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DIA workflow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A6A3BD4C-F702-9441-8C47-775AB03509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299407" cy="4351338"/>
          </a:xfrm>
        </p:spPr>
        <p:txBody>
          <a:bodyPr/>
          <a:lstStyle/>
          <a:p>
            <a:pPr marL="457200" indent="-457200"/>
            <a:r>
              <a:rPr lang="en-US" sz="2400" dirty="0"/>
              <a:t>Monitor all tryptic peptides</a:t>
            </a:r>
          </a:p>
          <a:p>
            <a:pPr marL="914400" lvl="1" indent="-457200"/>
            <a:r>
              <a:rPr lang="en-US" sz="2000" dirty="0"/>
              <a:t>Create a digital record of your sample</a:t>
            </a:r>
          </a:p>
          <a:p>
            <a:pPr marL="457200" indent="-457200"/>
            <a:r>
              <a:rPr lang="en-US" sz="2400" dirty="0"/>
              <a:t>High responding peptides</a:t>
            </a:r>
          </a:p>
          <a:p>
            <a:pPr marL="914400" lvl="1" indent="-457200"/>
            <a:r>
              <a:rPr lang="en-US" dirty="0"/>
              <a:t>Similar to SRM</a:t>
            </a:r>
          </a:p>
          <a:p>
            <a:pPr marL="457200" indent="-457200"/>
            <a:r>
              <a:rPr lang="en-US" sz="2400" dirty="0"/>
              <a:t>Peptides in a </a:t>
            </a:r>
            <a:r>
              <a:rPr lang="en-US" sz="2400" dirty="0">
                <a:solidFill>
                  <a:schemeClr val="accent1"/>
                </a:solidFill>
              </a:rPr>
              <a:t>spectral library</a:t>
            </a:r>
            <a:endParaRPr lang="en-US" sz="2000" b="1" dirty="0">
              <a:solidFill>
                <a:schemeClr val="accent1"/>
              </a:solidFill>
            </a:endParaRPr>
          </a:p>
          <a:p>
            <a:pPr marL="914400" lvl="1" indent="-457200"/>
            <a:r>
              <a:rPr lang="en-US" sz="2000" b="1" dirty="0"/>
              <a:t>Identified by DDA</a:t>
            </a:r>
          </a:p>
          <a:p>
            <a:pPr marL="914400" lvl="1" indent="-457200"/>
            <a:r>
              <a:rPr lang="en-US" sz="2000" b="1" dirty="0"/>
              <a:t>Predicted by PROSIT</a:t>
            </a:r>
          </a:p>
          <a:p>
            <a:pPr marL="457200" indent="-457200"/>
            <a:endParaRPr lang="en-US" sz="2400" dirty="0"/>
          </a:p>
          <a:p>
            <a:endParaRPr lang="en-US" dirty="0"/>
          </a:p>
        </p:txBody>
      </p:sp>
      <p:sp>
        <p:nvSpPr>
          <p:cNvPr id="20" name="Subtitle 19">
            <a:extLst>
              <a:ext uri="{FF2B5EF4-FFF2-40B4-BE49-F238E27FC236}">
                <a16:creationId xmlns:a16="http://schemas.microsoft.com/office/drawing/2014/main" id="{AD8AE969-7F51-CD4C-9AC0-9BF08CBEC2AA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7886700" y="1366520"/>
            <a:ext cx="2567417" cy="4912360"/>
            <a:chOff x="632983" y="1555496"/>
            <a:chExt cx="2567417" cy="4912360"/>
          </a:xfrm>
          <a:solidFill>
            <a:schemeClr val="tx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6" name="Rounded Rectangle 5"/>
            <p:cNvSpPr/>
            <p:nvPr/>
          </p:nvSpPr>
          <p:spPr>
            <a:xfrm>
              <a:off x="632983" y="2501392"/>
              <a:ext cx="2554717" cy="731520"/>
            </a:xfrm>
            <a:prstGeom prst="round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Peptide Selection</a:t>
              </a:r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632983" y="3447288"/>
              <a:ext cx="2554717" cy="731520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Chromatogram Extraction</a:t>
              </a:r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632983" y="4393184"/>
              <a:ext cx="2554717" cy="457200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Peak Integration</a:t>
              </a: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632983" y="5064760"/>
              <a:ext cx="2554717" cy="731520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Transition Refinement</a:t>
              </a:r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632983" y="1555496"/>
              <a:ext cx="2554717" cy="731520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Hypothesis Generation</a:t>
              </a: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632983" y="6010656"/>
              <a:ext cx="2554717" cy="457200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Hypothesis Test</a:t>
              </a:r>
            </a:p>
          </p:txBody>
        </p:sp>
        <p:cxnSp>
          <p:nvCxnSpPr>
            <p:cNvPr id="13" name="Straight Arrow Connector 12"/>
            <p:cNvCxnSpPr>
              <a:stCxn id="10" idx="2"/>
              <a:endCxn id="6" idx="0"/>
            </p:cNvCxnSpPr>
            <p:nvPr/>
          </p:nvCxnSpPr>
          <p:spPr>
            <a:xfrm>
              <a:off x="1910342" y="2287016"/>
              <a:ext cx="0" cy="214376"/>
            </a:xfrm>
            <a:prstGeom prst="straightConnector1">
              <a:avLst/>
            </a:prstGeom>
            <a:grpFill/>
            <a:ln w="38100">
              <a:solidFill>
                <a:schemeClr val="tx1"/>
              </a:solidFill>
              <a:headEnd type="none" w="med" len="med"/>
              <a:tailEnd type="triangl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>
              <a:stCxn id="6" idx="2"/>
              <a:endCxn id="7" idx="0"/>
            </p:cNvCxnSpPr>
            <p:nvPr/>
          </p:nvCxnSpPr>
          <p:spPr>
            <a:xfrm>
              <a:off x="1910342" y="3232912"/>
              <a:ext cx="0" cy="214376"/>
            </a:xfrm>
            <a:prstGeom prst="straightConnector1">
              <a:avLst/>
            </a:prstGeom>
            <a:grpFill/>
            <a:ln w="38100">
              <a:solidFill>
                <a:schemeClr val="tx1"/>
              </a:solidFill>
              <a:headEnd type="none" w="med" len="med"/>
              <a:tailEnd type="triangl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>
              <a:stCxn id="7" idx="2"/>
              <a:endCxn id="8" idx="0"/>
            </p:cNvCxnSpPr>
            <p:nvPr/>
          </p:nvCxnSpPr>
          <p:spPr>
            <a:xfrm>
              <a:off x="1910342" y="4178808"/>
              <a:ext cx="0" cy="214376"/>
            </a:xfrm>
            <a:prstGeom prst="straightConnector1">
              <a:avLst/>
            </a:prstGeom>
            <a:grpFill/>
            <a:ln w="38100">
              <a:solidFill>
                <a:schemeClr val="tx1"/>
              </a:solidFill>
              <a:headEnd type="none" w="med" len="med"/>
              <a:tailEnd type="triangl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>
              <a:stCxn id="9" idx="2"/>
              <a:endCxn id="11" idx="0"/>
            </p:cNvCxnSpPr>
            <p:nvPr/>
          </p:nvCxnSpPr>
          <p:spPr>
            <a:xfrm>
              <a:off x="1910342" y="5796280"/>
              <a:ext cx="0" cy="214376"/>
            </a:xfrm>
            <a:prstGeom prst="straightConnector1">
              <a:avLst/>
            </a:prstGeom>
            <a:grpFill/>
            <a:ln w="38100">
              <a:solidFill>
                <a:schemeClr val="tx1"/>
              </a:solidFill>
              <a:headEnd type="none" w="med" len="med"/>
              <a:tailEnd type="triangl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Elbow Connector 16"/>
            <p:cNvCxnSpPr>
              <a:stCxn id="11" idx="3"/>
              <a:endCxn id="10" idx="3"/>
            </p:cNvCxnSpPr>
            <p:nvPr/>
          </p:nvCxnSpPr>
          <p:spPr>
            <a:xfrm flipV="1">
              <a:off x="3187700" y="1921256"/>
              <a:ext cx="12700" cy="4318000"/>
            </a:xfrm>
            <a:prstGeom prst="bentConnector3">
              <a:avLst>
                <a:gd name="adj1" fmla="val 2040000"/>
              </a:avLst>
            </a:prstGeom>
            <a:grpFill/>
            <a:ln w="38100">
              <a:solidFill>
                <a:schemeClr val="tx1"/>
              </a:solidFill>
              <a:headEnd type="none" w="med" len="med"/>
              <a:tailEnd type="triangl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>
              <a:stCxn id="8" idx="2"/>
              <a:endCxn id="9" idx="0"/>
            </p:cNvCxnSpPr>
            <p:nvPr/>
          </p:nvCxnSpPr>
          <p:spPr>
            <a:xfrm>
              <a:off x="1910342" y="4850384"/>
              <a:ext cx="0" cy="214376"/>
            </a:xfrm>
            <a:prstGeom prst="straightConnector1">
              <a:avLst/>
            </a:prstGeom>
            <a:grpFill/>
            <a:ln w="38100">
              <a:solidFill>
                <a:schemeClr val="tx1"/>
              </a:solidFill>
              <a:headEnd type="none" w="med" len="med"/>
              <a:tailEnd type="triangl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Elbow Connector 18"/>
            <p:cNvCxnSpPr>
              <a:stCxn id="9" idx="1"/>
              <a:endCxn id="8" idx="1"/>
            </p:cNvCxnSpPr>
            <p:nvPr/>
          </p:nvCxnSpPr>
          <p:spPr>
            <a:xfrm rot="10800000">
              <a:off x="632983" y="4621784"/>
              <a:ext cx="12700" cy="808736"/>
            </a:xfrm>
            <a:prstGeom prst="bentConnector3">
              <a:avLst>
                <a:gd name="adj1" fmla="val 1800000"/>
              </a:avLst>
            </a:prstGeom>
            <a:grpFill/>
            <a:ln w="38100">
              <a:solidFill>
                <a:schemeClr val="tx1"/>
              </a:solidFill>
              <a:headEnd type="none" w="med" len="med"/>
              <a:tailEnd type="triangl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221792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Independent Acquisition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“All” Reaction Monitoring (coined by Bruce Lab)</a:t>
            </a:r>
          </a:p>
        </p:txBody>
      </p:sp>
      <p:sp>
        <p:nvSpPr>
          <p:cNvPr id="41" name="Subtitle 40">
            <a:extLst>
              <a:ext uri="{FF2B5EF4-FFF2-40B4-BE49-F238E27FC236}">
                <a16:creationId xmlns:a16="http://schemas.microsoft.com/office/drawing/2014/main" id="{A08D9DDE-343B-9846-822B-034B22C175F8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34" name="Group 33"/>
          <p:cNvGrpSpPr/>
          <p:nvPr/>
        </p:nvGrpSpPr>
        <p:grpSpPr>
          <a:xfrm>
            <a:off x="2276100" y="2255711"/>
            <a:ext cx="7548522" cy="1413078"/>
            <a:chOff x="752100" y="2255711"/>
            <a:chExt cx="7548522" cy="1413078"/>
          </a:xfrm>
        </p:grpSpPr>
        <p:sp>
          <p:nvSpPr>
            <p:cNvPr id="4" name="Left Brace 3"/>
            <p:cNvSpPr/>
            <p:nvPr/>
          </p:nvSpPr>
          <p:spPr>
            <a:xfrm rot="5400000">
              <a:off x="4370856" y="-899127"/>
              <a:ext cx="310854" cy="7391400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2493648" y="2255711"/>
              <a:ext cx="406526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/>
                <a:t>20  20 </a:t>
              </a:r>
              <a:r>
                <a:rPr lang="en-US" i="1" dirty="0"/>
                <a:t>m/z-</a:t>
              </a:r>
              <a:r>
                <a:rPr lang="en-US" dirty="0"/>
                <a:t>wide windows = </a:t>
              </a:r>
              <a:r>
                <a:rPr lang="en-US" b="1" dirty="0"/>
                <a:t>400 </a:t>
              </a:r>
              <a:r>
                <a:rPr lang="en-US" b="1" i="1" dirty="0"/>
                <a:t>m/z</a:t>
              </a:r>
              <a:endParaRPr lang="en-US" b="1" dirty="0"/>
            </a:p>
          </p:txBody>
        </p:sp>
        <p:cxnSp>
          <p:nvCxnSpPr>
            <p:cNvPr id="6" name="Straight Arrow Connector 5"/>
            <p:cNvCxnSpPr/>
            <p:nvPr/>
          </p:nvCxnSpPr>
          <p:spPr>
            <a:xfrm>
              <a:off x="830583" y="3299457"/>
              <a:ext cx="747003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Rectangle 6"/>
            <p:cNvSpPr/>
            <p:nvPr/>
          </p:nvSpPr>
          <p:spPr>
            <a:xfrm>
              <a:off x="4215430" y="3299457"/>
              <a:ext cx="56297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i="1" dirty="0"/>
                <a:t>m/z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752100" y="3299457"/>
              <a:ext cx="53572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500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7759645" y="3299457"/>
              <a:ext cx="53572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900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830583" y="3048000"/>
              <a:ext cx="369572" cy="1524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200155" y="3048000"/>
              <a:ext cx="369572" cy="1524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569723" y="3048000"/>
              <a:ext cx="369572" cy="1524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939295" y="3048000"/>
              <a:ext cx="369572" cy="1524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308863" y="3048000"/>
              <a:ext cx="369572" cy="1524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678434" y="3048000"/>
              <a:ext cx="369572" cy="1524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3048000" y="3048000"/>
              <a:ext cx="369572" cy="1524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417572" y="3048000"/>
              <a:ext cx="369572" cy="1524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3787140" y="3048000"/>
              <a:ext cx="369572" cy="1524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156714" y="3048000"/>
              <a:ext cx="369572" cy="1524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4526280" y="3048000"/>
              <a:ext cx="369572" cy="1524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4895854" y="3048000"/>
              <a:ext cx="369572" cy="1524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5265420" y="3048000"/>
              <a:ext cx="369572" cy="1524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5634994" y="3048000"/>
              <a:ext cx="369572" cy="1524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6004560" y="3048000"/>
              <a:ext cx="369572" cy="1524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6374133" y="3048000"/>
              <a:ext cx="369572" cy="1524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6743699" y="3048000"/>
              <a:ext cx="369572" cy="1524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7113271" y="3048000"/>
              <a:ext cx="369572" cy="1524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7482839" y="3048000"/>
              <a:ext cx="369572" cy="1524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7852411" y="3048000"/>
              <a:ext cx="369572" cy="1524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Content Placeholder 2"/>
          <p:cNvSpPr txBox="1">
            <a:spLocks/>
          </p:cNvSpPr>
          <p:nvPr/>
        </p:nvSpPr>
        <p:spPr>
          <a:xfrm>
            <a:off x="1981200" y="3657600"/>
            <a:ext cx="8229600" cy="1219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Measure all fragment ions for all precursors between 500 and 900 </a:t>
            </a:r>
            <a:r>
              <a:rPr lang="en-US" i="1" dirty="0"/>
              <a:t>m/z</a:t>
            </a:r>
            <a:endParaRPr lang="en-US" dirty="0"/>
          </a:p>
          <a:p>
            <a:endParaRPr lang="en-US" dirty="0"/>
          </a:p>
        </p:txBody>
      </p:sp>
      <p:grpSp>
        <p:nvGrpSpPr>
          <p:cNvPr id="35" name="Group 34"/>
          <p:cNvGrpSpPr/>
          <p:nvPr/>
        </p:nvGrpSpPr>
        <p:grpSpPr>
          <a:xfrm>
            <a:off x="2150640" y="4840524"/>
            <a:ext cx="7983960" cy="1825859"/>
            <a:chOff x="626640" y="4840523"/>
            <a:chExt cx="7983960" cy="1825859"/>
          </a:xfrm>
        </p:grpSpPr>
        <p:pic>
          <p:nvPicPr>
            <p:cNvPr id="31" name="Picture 30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284" b="80000" l="11818" r="77273">
                          <a14:foregroundMark x1="15455" y1="13028" x2="52045" y2="71376"/>
                          <a14:foregroundMark x1="66364" y1="65688" x2="32727" y2="9725"/>
                          <a14:foregroundMark x1="28182" y1="6972" x2="29091" y2="10826"/>
                          <a14:foregroundMark x1="37955" y1="5505" x2="36591" y2="12661"/>
                          <a14:foregroundMark x1="22500" y1="10826" x2="41591" y2="9174"/>
                          <a14:backgroundMark x1="70227" y1="39083" x2="46364" y2="3486"/>
                          <a14:backgroundMark x1="67273" y1="12844" x2="60227" y2="15963"/>
                          <a14:backgroundMark x1="74773" y1="44587" x2="77273" y2="63303"/>
                          <a14:backgroundMark x1="12955" y1="17798" x2="20227" y2="9358"/>
                          <a14:backgroundMark x1="21591" y1="52661" x2="11818" y2="39083"/>
                        </a14:backgroundRemoval>
                      </a14:imgEffect>
                      <a14:imgEffect>
                        <a14:artisticPhotocopy/>
                      </a14:imgEffect>
                      <a14:imgEffect>
                        <a14:saturation sat="96000"/>
                      </a14:imgEffect>
                      <a14:imgEffect>
                        <a14:brightnessContrast contrast="-2000"/>
                      </a14:imgEffect>
                    </a14:imgLayer>
                  </a14:imgProps>
                </a:ext>
              </a:extLst>
            </a:blip>
            <a:srcRect l="10092" r="22636" b="19572"/>
            <a:stretch/>
          </p:blipFill>
          <p:spPr>
            <a:xfrm rot="5400000">
              <a:off x="3451431" y="4544223"/>
              <a:ext cx="1410561" cy="2088838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028" name="Picture 4" descr="http://www.waters.com/webassets/cms/category/media/other_images/ms_primer_p2_fig4.jpg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16344" r="81075">
                          <a14:foregroundMark x1="43656" y1="11039" x2="43656" y2="29870"/>
                          <a14:foregroundMark x1="59785" y1="15584" x2="40430" y2="16017"/>
                          <a14:foregroundMark x1="57419" y1="12338" x2="57849" y2="28571"/>
                          <a14:foregroundMark x1="66452" y1="14935" x2="50323" y2="90909"/>
                          <a14:foregroundMark x1="31183" y1="15152" x2="49677" y2="89610"/>
                          <a14:foregroundMark x1="30108" y1="68615" x2="29462" y2="90693"/>
                          <a14:foregroundMark x1="70968" y1="69264" x2="72043" y2="91342"/>
                          <a14:foregroundMark x1="42581" y1="12338" x2="42581" y2="29221"/>
                          <a14:foregroundMark x1="42581" y1="31602" x2="41720" y2="8874"/>
                          <a14:foregroundMark x1="41290" y1="11688" x2="41290" y2="30736"/>
                          <a14:foregroundMark x1="63226" y1="13636" x2="38925" y2="14719"/>
                          <a14:foregroundMark x1="59785" y1="11039" x2="58280" y2="29221"/>
                          <a14:foregroundMark x1="55914" y1="34416" x2="56989" y2="9091"/>
                          <a14:foregroundMark x1="65161" y1="14069" x2="45376" y2="88528"/>
                          <a14:foregroundMark x1="72473" y1="16017" x2="29677" y2="16234"/>
                          <a14:foregroundMark x1="71183" y1="15152" x2="52903" y2="89177"/>
                          <a14:foregroundMark x1="62796" y1="63203" x2="54194" y2="88528"/>
                          <a14:foregroundMark x1="56344" y1="88528" x2="45591" y2="90043"/>
                          <a14:foregroundMark x1="46667" y1="88745" x2="28387" y2="12554"/>
                          <a14:foregroundMark x1="37204" y1="14502" x2="29247" y2="14935"/>
                          <a14:foregroundMark x1="64516" y1="11255" x2="59570" y2="13203"/>
                          <a14:foregroundMark x1="39570" y1="19048" x2="61290" y2="17532"/>
                          <a14:foregroundMark x1="58495" y1="12554" x2="42366" y2="12987"/>
                          <a14:foregroundMark x1="19570" y1="53896" x2="20000" y2="11688"/>
                          <a14:backgroundMark x1="76344" y1="79437" x2="77204" y2="84199"/>
                          <a14:backgroundMark x1="74624" y1="82900" x2="67957" y2="82035"/>
                          <a14:backgroundMark x1="74624" y1="12338" x2="75914" y2="2056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494" r="19570"/>
            <a:stretch/>
          </p:blipFill>
          <p:spPr bwMode="auto">
            <a:xfrm>
              <a:off x="5486400" y="4840523"/>
              <a:ext cx="938265" cy="15051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Ion Cyclotron Resonance (ICR)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7010400" y="4869190"/>
              <a:ext cx="1600200" cy="1447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TextBox 32"/>
            <p:cNvSpPr txBox="1"/>
            <p:nvPr/>
          </p:nvSpPr>
          <p:spPr>
            <a:xfrm>
              <a:off x="1135467" y="6297050"/>
              <a:ext cx="9766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Orbitrap</a:t>
              </a:r>
              <a:endParaRPr lang="en-US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3124200" y="6297050"/>
              <a:ext cx="15762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Linear Ion Trap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5638800" y="6297050"/>
              <a:ext cx="5484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TOF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7347071" y="6293922"/>
              <a:ext cx="7613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FT-ICR</a:t>
              </a:r>
            </a:p>
          </p:txBody>
        </p:sp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6640" y="4876800"/>
              <a:ext cx="2091986" cy="1322797"/>
            </a:xfrm>
            <a:prstGeom prst="rect">
              <a:avLst/>
            </a:prstGeom>
          </p:spPr>
        </p:pic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EDDB84CB-3429-B14B-99D6-78C5883E9DE5}"/>
              </a:ext>
            </a:extLst>
          </p:cNvPr>
          <p:cNvSpPr txBox="1"/>
          <p:nvPr/>
        </p:nvSpPr>
        <p:spPr>
          <a:xfrm>
            <a:off x="9745983" y="6492875"/>
            <a:ext cx="2523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Courtesy of </a:t>
            </a:r>
            <a:r>
              <a:rPr lang="en-US" dirty="0" err="1"/>
              <a:t>MacCoss</a:t>
            </a:r>
            <a:r>
              <a:rPr lang="en-US" dirty="0"/>
              <a:t> Lab</a:t>
            </a:r>
          </a:p>
        </p:txBody>
      </p:sp>
    </p:spTree>
    <p:extLst>
      <p:ext uri="{BB962C8B-B14F-4D97-AF65-F5344CB8AC3E}">
        <p14:creationId xmlns:p14="http://schemas.microsoft.com/office/powerpoint/2010/main" val="66210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0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Comprehensive MS/MS Acquisition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4263757-F726-B445-88E6-29432F798BCF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5" name="Left Brace 124"/>
          <p:cNvSpPr/>
          <p:nvPr/>
        </p:nvSpPr>
        <p:spPr>
          <a:xfrm rot="5400000">
            <a:off x="6052434" y="-1683984"/>
            <a:ext cx="310854" cy="7391400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Rectangle 125"/>
          <p:cNvSpPr/>
          <p:nvPr/>
        </p:nvSpPr>
        <p:spPr>
          <a:xfrm>
            <a:off x="4177667" y="1470854"/>
            <a:ext cx="40628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20  20 </a:t>
            </a:r>
            <a:r>
              <a:rPr lang="en-US" i="1" dirty="0"/>
              <a:t>m/z-</a:t>
            </a:r>
            <a:r>
              <a:rPr lang="en-US" dirty="0"/>
              <a:t>wide windows = </a:t>
            </a:r>
            <a:r>
              <a:rPr lang="en-US" b="1" dirty="0"/>
              <a:t>400 </a:t>
            </a:r>
            <a:r>
              <a:rPr lang="en-US" b="1" i="1" dirty="0"/>
              <a:t>m/z</a:t>
            </a:r>
            <a:endParaRPr lang="en-US" b="1" dirty="0"/>
          </a:p>
        </p:txBody>
      </p:sp>
      <p:cxnSp>
        <p:nvCxnSpPr>
          <p:cNvPr id="127" name="Straight Arrow Connector 126"/>
          <p:cNvCxnSpPr/>
          <p:nvPr/>
        </p:nvCxnSpPr>
        <p:spPr>
          <a:xfrm>
            <a:off x="2512162" y="2514600"/>
            <a:ext cx="7470039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Rectangle 127"/>
          <p:cNvSpPr/>
          <p:nvPr/>
        </p:nvSpPr>
        <p:spPr>
          <a:xfrm>
            <a:off x="5897009" y="2514600"/>
            <a:ext cx="5629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/>
              <a:t>m/z</a:t>
            </a:r>
          </a:p>
        </p:txBody>
      </p:sp>
      <p:sp>
        <p:nvSpPr>
          <p:cNvPr id="129" name="Rectangle 128"/>
          <p:cNvSpPr/>
          <p:nvPr/>
        </p:nvSpPr>
        <p:spPr>
          <a:xfrm>
            <a:off x="2433678" y="2514600"/>
            <a:ext cx="5357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500</a:t>
            </a:r>
          </a:p>
        </p:txBody>
      </p:sp>
      <p:sp>
        <p:nvSpPr>
          <p:cNvPr id="130" name="Rectangle 129"/>
          <p:cNvSpPr/>
          <p:nvPr/>
        </p:nvSpPr>
        <p:spPr>
          <a:xfrm>
            <a:off x="9441223" y="2514600"/>
            <a:ext cx="5357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900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2563366" y="2981706"/>
            <a:ext cx="7342634" cy="599694"/>
            <a:chOff x="990600" y="2971800"/>
            <a:chExt cx="7342634" cy="599694"/>
          </a:xfrm>
        </p:grpSpPr>
        <p:sp>
          <p:nvSpPr>
            <p:cNvPr id="68" name="Rectangle 67"/>
            <p:cNvSpPr/>
            <p:nvPr/>
          </p:nvSpPr>
          <p:spPr>
            <a:xfrm>
              <a:off x="990600" y="2971800"/>
              <a:ext cx="367134" cy="91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ectangle 68"/>
            <p:cNvSpPr/>
            <p:nvPr/>
          </p:nvSpPr>
          <p:spPr>
            <a:xfrm>
              <a:off x="1357734" y="2997200"/>
              <a:ext cx="367134" cy="91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/>
            <p:cNvSpPr/>
            <p:nvPr/>
          </p:nvSpPr>
          <p:spPr>
            <a:xfrm>
              <a:off x="1724863" y="3022600"/>
              <a:ext cx="367134" cy="91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Rectangle 70"/>
            <p:cNvSpPr/>
            <p:nvPr/>
          </p:nvSpPr>
          <p:spPr>
            <a:xfrm>
              <a:off x="2091997" y="3054350"/>
              <a:ext cx="367134" cy="91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Rectangle 71"/>
            <p:cNvSpPr/>
            <p:nvPr/>
          </p:nvSpPr>
          <p:spPr>
            <a:xfrm>
              <a:off x="2459126" y="3086100"/>
              <a:ext cx="367134" cy="91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tangle 72"/>
            <p:cNvSpPr/>
            <p:nvPr/>
          </p:nvSpPr>
          <p:spPr>
            <a:xfrm>
              <a:off x="2826260" y="3117850"/>
              <a:ext cx="367134" cy="91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 73"/>
            <p:cNvSpPr/>
            <p:nvPr/>
          </p:nvSpPr>
          <p:spPr>
            <a:xfrm>
              <a:off x="3193388" y="3149600"/>
              <a:ext cx="367134" cy="91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/>
            <p:cNvSpPr/>
            <p:nvPr/>
          </p:nvSpPr>
          <p:spPr>
            <a:xfrm>
              <a:off x="3560521" y="3181350"/>
              <a:ext cx="367134" cy="91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/>
            <p:cNvSpPr/>
            <p:nvPr/>
          </p:nvSpPr>
          <p:spPr>
            <a:xfrm>
              <a:off x="3927651" y="3213100"/>
              <a:ext cx="367134" cy="91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tangle 76"/>
            <p:cNvSpPr/>
            <p:nvPr/>
          </p:nvSpPr>
          <p:spPr>
            <a:xfrm>
              <a:off x="4294786" y="3244850"/>
              <a:ext cx="367134" cy="91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ectangle 77"/>
            <p:cNvSpPr/>
            <p:nvPr/>
          </p:nvSpPr>
          <p:spPr>
            <a:xfrm>
              <a:off x="4661914" y="3276600"/>
              <a:ext cx="367134" cy="91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Rectangle 78"/>
            <p:cNvSpPr/>
            <p:nvPr/>
          </p:nvSpPr>
          <p:spPr>
            <a:xfrm>
              <a:off x="5029050" y="3308350"/>
              <a:ext cx="367134" cy="91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Rectangle 79"/>
            <p:cNvSpPr/>
            <p:nvPr/>
          </p:nvSpPr>
          <p:spPr>
            <a:xfrm>
              <a:off x="5396177" y="3340100"/>
              <a:ext cx="367134" cy="91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Rectangle 80"/>
            <p:cNvSpPr/>
            <p:nvPr/>
          </p:nvSpPr>
          <p:spPr>
            <a:xfrm>
              <a:off x="5763313" y="3371850"/>
              <a:ext cx="367134" cy="91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Rectangle 81"/>
            <p:cNvSpPr/>
            <p:nvPr/>
          </p:nvSpPr>
          <p:spPr>
            <a:xfrm>
              <a:off x="6130440" y="3403600"/>
              <a:ext cx="367134" cy="91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ectangle 82"/>
            <p:cNvSpPr/>
            <p:nvPr/>
          </p:nvSpPr>
          <p:spPr>
            <a:xfrm>
              <a:off x="6497576" y="3435350"/>
              <a:ext cx="367134" cy="91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83"/>
            <p:cNvSpPr/>
            <p:nvPr/>
          </p:nvSpPr>
          <p:spPr>
            <a:xfrm>
              <a:off x="6864704" y="3467100"/>
              <a:ext cx="367134" cy="91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/>
            <p:cNvSpPr/>
            <p:nvPr/>
          </p:nvSpPr>
          <p:spPr>
            <a:xfrm>
              <a:off x="7231837" y="3498850"/>
              <a:ext cx="367134" cy="91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ectangle 85"/>
            <p:cNvSpPr/>
            <p:nvPr/>
          </p:nvSpPr>
          <p:spPr>
            <a:xfrm>
              <a:off x="7598967" y="3530600"/>
              <a:ext cx="367134" cy="91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86"/>
            <p:cNvSpPr/>
            <p:nvPr/>
          </p:nvSpPr>
          <p:spPr>
            <a:xfrm>
              <a:off x="7966100" y="3562350"/>
              <a:ext cx="367134" cy="91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06" name="Straight Arrow Connector 205"/>
          <p:cNvCxnSpPr/>
          <p:nvPr/>
        </p:nvCxnSpPr>
        <p:spPr>
          <a:xfrm>
            <a:off x="2286000" y="2514600"/>
            <a:ext cx="0" cy="3655512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" name="Rectangle 206"/>
          <p:cNvSpPr/>
          <p:nvPr/>
        </p:nvSpPr>
        <p:spPr>
          <a:xfrm rot="16200000">
            <a:off x="1696358" y="3982876"/>
            <a:ext cx="6575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Time</a:t>
            </a:r>
          </a:p>
        </p:txBody>
      </p:sp>
      <p:grpSp>
        <p:nvGrpSpPr>
          <p:cNvPr id="135" name="Group 134"/>
          <p:cNvGrpSpPr/>
          <p:nvPr/>
        </p:nvGrpSpPr>
        <p:grpSpPr>
          <a:xfrm>
            <a:off x="2512161" y="2263143"/>
            <a:ext cx="7391400" cy="152400"/>
            <a:chOff x="988161" y="2263143"/>
            <a:chExt cx="3695701" cy="152400"/>
          </a:xfrm>
          <a:solidFill>
            <a:schemeClr val="bg1">
              <a:lumMod val="85000"/>
            </a:schemeClr>
          </a:solidFill>
        </p:grpSpPr>
        <p:sp>
          <p:nvSpPr>
            <p:cNvPr id="136" name="Rectangle 135"/>
            <p:cNvSpPr/>
            <p:nvPr/>
          </p:nvSpPr>
          <p:spPr>
            <a:xfrm>
              <a:off x="988161" y="2263143"/>
              <a:ext cx="184786" cy="1524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Rectangle 136"/>
            <p:cNvSpPr/>
            <p:nvPr/>
          </p:nvSpPr>
          <p:spPr>
            <a:xfrm>
              <a:off x="1172947" y="2263143"/>
              <a:ext cx="184786" cy="1524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Rectangle 137"/>
            <p:cNvSpPr/>
            <p:nvPr/>
          </p:nvSpPr>
          <p:spPr>
            <a:xfrm>
              <a:off x="1357731" y="2263143"/>
              <a:ext cx="184786" cy="1524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Rectangle 138"/>
            <p:cNvSpPr/>
            <p:nvPr/>
          </p:nvSpPr>
          <p:spPr>
            <a:xfrm>
              <a:off x="1542517" y="2263143"/>
              <a:ext cx="184786" cy="1524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Rectangle 139"/>
            <p:cNvSpPr/>
            <p:nvPr/>
          </p:nvSpPr>
          <p:spPr>
            <a:xfrm>
              <a:off x="1727301" y="2263143"/>
              <a:ext cx="184786" cy="1524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Rectangle 140"/>
            <p:cNvSpPr/>
            <p:nvPr/>
          </p:nvSpPr>
          <p:spPr>
            <a:xfrm>
              <a:off x="1912087" y="2263143"/>
              <a:ext cx="184786" cy="1524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Rectangle 141"/>
            <p:cNvSpPr/>
            <p:nvPr/>
          </p:nvSpPr>
          <p:spPr>
            <a:xfrm>
              <a:off x="2096870" y="2263143"/>
              <a:ext cx="184786" cy="1524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Rectangle 142"/>
            <p:cNvSpPr/>
            <p:nvPr/>
          </p:nvSpPr>
          <p:spPr>
            <a:xfrm>
              <a:off x="2281656" y="2263143"/>
              <a:ext cx="184786" cy="1524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Rectangle 143"/>
            <p:cNvSpPr/>
            <p:nvPr/>
          </p:nvSpPr>
          <p:spPr>
            <a:xfrm>
              <a:off x="2466440" y="2263143"/>
              <a:ext cx="184786" cy="1524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Rectangle 144"/>
            <p:cNvSpPr/>
            <p:nvPr/>
          </p:nvSpPr>
          <p:spPr>
            <a:xfrm>
              <a:off x="2651227" y="2263143"/>
              <a:ext cx="184786" cy="1524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Rectangle 145"/>
            <p:cNvSpPr/>
            <p:nvPr/>
          </p:nvSpPr>
          <p:spPr>
            <a:xfrm>
              <a:off x="2836010" y="2263143"/>
              <a:ext cx="184786" cy="1524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Rectangle 146"/>
            <p:cNvSpPr/>
            <p:nvPr/>
          </p:nvSpPr>
          <p:spPr>
            <a:xfrm>
              <a:off x="3020797" y="2263143"/>
              <a:ext cx="184786" cy="1524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Rectangle 147"/>
            <p:cNvSpPr/>
            <p:nvPr/>
          </p:nvSpPr>
          <p:spPr>
            <a:xfrm>
              <a:off x="3205580" y="2263143"/>
              <a:ext cx="184786" cy="1524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Rectangle 148"/>
            <p:cNvSpPr/>
            <p:nvPr/>
          </p:nvSpPr>
          <p:spPr>
            <a:xfrm>
              <a:off x="3390367" y="2263143"/>
              <a:ext cx="184786" cy="1524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Rectangle 149"/>
            <p:cNvSpPr/>
            <p:nvPr/>
          </p:nvSpPr>
          <p:spPr>
            <a:xfrm>
              <a:off x="3575150" y="2263143"/>
              <a:ext cx="184786" cy="1524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Rectangle 150"/>
            <p:cNvSpPr/>
            <p:nvPr/>
          </p:nvSpPr>
          <p:spPr>
            <a:xfrm>
              <a:off x="3759937" y="2263143"/>
              <a:ext cx="184786" cy="1524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Rectangle 151"/>
            <p:cNvSpPr/>
            <p:nvPr/>
          </p:nvSpPr>
          <p:spPr>
            <a:xfrm>
              <a:off x="3944720" y="2263143"/>
              <a:ext cx="184786" cy="1524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Rectangle 152"/>
            <p:cNvSpPr/>
            <p:nvPr/>
          </p:nvSpPr>
          <p:spPr>
            <a:xfrm>
              <a:off x="4129506" y="2263143"/>
              <a:ext cx="184786" cy="1524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Rectangle 153"/>
            <p:cNvSpPr/>
            <p:nvPr/>
          </p:nvSpPr>
          <p:spPr>
            <a:xfrm>
              <a:off x="4314290" y="2263143"/>
              <a:ext cx="184786" cy="1524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Rectangle 154"/>
            <p:cNvSpPr/>
            <p:nvPr/>
          </p:nvSpPr>
          <p:spPr>
            <a:xfrm>
              <a:off x="4499076" y="2263143"/>
              <a:ext cx="184786" cy="1524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7" name="Group 156"/>
          <p:cNvGrpSpPr/>
          <p:nvPr/>
        </p:nvGrpSpPr>
        <p:grpSpPr>
          <a:xfrm>
            <a:off x="2563366" y="3667506"/>
            <a:ext cx="7342634" cy="599694"/>
            <a:chOff x="990600" y="2971800"/>
            <a:chExt cx="7342634" cy="599694"/>
          </a:xfrm>
        </p:grpSpPr>
        <p:sp>
          <p:nvSpPr>
            <p:cNvPr id="158" name="Rectangle 157"/>
            <p:cNvSpPr/>
            <p:nvPr/>
          </p:nvSpPr>
          <p:spPr>
            <a:xfrm>
              <a:off x="990600" y="2971800"/>
              <a:ext cx="367134" cy="91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Rectangle 158"/>
            <p:cNvSpPr/>
            <p:nvPr/>
          </p:nvSpPr>
          <p:spPr>
            <a:xfrm>
              <a:off x="1357734" y="2997200"/>
              <a:ext cx="367134" cy="91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Rectangle 159"/>
            <p:cNvSpPr/>
            <p:nvPr/>
          </p:nvSpPr>
          <p:spPr>
            <a:xfrm>
              <a:off x="1724863" y="3022600"/>
              <a:ext cx="367134" cy="91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Rectangle 160"/>
            <p:cNvSpPr/>
            <p:nvPr/>
          </p:nvSpPr>
          <p:spPr>
            <a:xfrm>
              <a:off x="2091997" y="3054350"/>
              <a:ext cx="367134" cy="91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Rectangle 161"/>
            <p:cNvSpPr/>
            <p:nvPr/>
          </p:nvSpPr>
          <p:spPr>
            <a:xfrm>
              <a:off x="2459126" y="3086100"/>
              <a:ext cx="367134" cy="91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Rectangle 162"/>
            <p:cNvSpPr/>
            <p:nvPr/>
          </p:nvSpPr>
          <p:spPr>
            <a:xfrm>
              <a:off x="2826260" y="3117850"/>
              <a:ext cx="367134" cy="91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Rectangle 208"/>
            <p:cNvSpPr/>
            <p:nvPr/>
          </p:nvSpPr>
          <p:spPr>
            <a:xfrm>
              <a:off x="3193388" y="3149600"/>
              <a:ext cx="367134" cy="91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Rectangle 209"/>
            <p:cNvSpPr/>
            <p:nvPr/>
          </p:nvSpPr>
          <p:spPr>
            <a:xfrm>
              <a:off x="3560521" y="3181350"/>
              <a:ext cx="367134" cy="91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Rectangle 210"/>
            <p:cNvSpPr/>
            <p:nvPr/>
          </p:nvSpPr>
          <p:spPr>
            <a:xfrm>
              <a:off x="3927651" y="3213100"/>
              <a:ext cx="367134" cy="91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Rectangle 211"/>
            <p:cNvSpPr/>
            <p:nvPr/>
          </p:nvSpPr>
          <p:spPr>
            <a:xfrm>
              <a:off x="4294786" y="3244850"/>
              <a:ext cx="367134" cy="91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Rectangle 212"/>
            <p:cNvSpPr/>
            <p:nvPr/>
          </p:nvSpPr>
          <p:spPr>
            <a:xfrm>
              <a:off x="4661914" y="3276600"/>
              <a:ext cx="367134" cy="91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Rectangle 213"/>
            <p:cNvSpPr/>
            <p:nvPr/>
          </p:nvSpPr>
          <p:spPr>
            <a:xfrm>
              <a:off x="5029050" y="3308350"/>
              <a:ext cx="367134" cy="91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Rectangle 214"/>
            <p:cNvSpPr/>
            <p:nvPr/>
          </p:nvSpPr>
          <p:spPr>
            <a:xfrm>
              <a:off x="5396177" y="3340100"/>
              <a:ext cx="367134" cy="91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Rectangle 215"/>
            <p:cNvSpPr/>
            <p:nvPr/>
          </p:nvSpPr>
          <p:spPr>
            <a:xfrm>
              <a:off x="5763313" y="3371850"/>
              <a:ext cx="367134" cy="91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Rectangle 216"/>
            <p:cNvSpPr/>
            <p:nvPr/>
          </p:nvSpPr>
          <p:spPr>
            <a:xfrm>
              <a:off x="6130440" y="3403600"/>
              <a:ext cx="367134" cy="91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Rectangle 217"/>
            <p:cNvSpPr/>
            <p:nvPr/>
          </p:nvSpPr>
          <p:spPr>
            <a:xfrm>
              <a:off x="6497576" y="3435350"/>
              <a:ext cx="367134" cy="91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Rectangle 218"/>
            <p:cNvSpPr/>
            <p:nvPr/>
          </p:nvSpPr>
          <p:spPr>
            <a:xfrm>
              <a:off x="6864704" y="3467100"/>
              <a:ext cx="367134" cy="91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Rectangle 219"/>
            <p:cNvSpPr/>
            <p:nvPr/>
          </p:nvSpPr>
          <p:spPr>
            <a:xfrm>
              <a:off x="7231837" y="3498850"/>
              <a:ext cx="367134" cy="91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Rectangle 220"/>
            <p:cNvSpPr/>
            <p:nvPr/>
          </p:nvSpPr>
          <p:spPr>
            <a:xfrm>
              <a:off x="7598967" y="3530600"/>
              <a:ext cx="367134" cy="91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Rectangle 221"/>
            <p:cNvSpPr/>
            <p:nvPr/>
          </p:nvSpPr>
          <p:spPr>
            <a:xfrm>
              <a:off x="7966100" y="3562350"/>
              <a:ext cx="367134" cy="91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3" name="Group 222"/>
          <p:cNvGrpSpPr/>
          <p:nvPr/>
        </p:nvGrpSpPr>
        <p:grpSpPr>
          <a:xfrm>
            <a:off x="2563366" y="4353306"/>
            <a:ext cx="7342634" cy="599694"/>
            <a:chOff x="990600" y="2971800"/>
            <a:chExt cx="7342634" cy="599694"/>
          </a:xfrm>
        </p:grpSpPr>
        <p:sp>
          <p:nvSpPr>
            <p:cNvPr id="224" name="Rectangle 223"/>
            <p:cNvSpPr/>
            <p:nvPr/>
          </p:nvSpPr>
          <p:spPr>
            <a:xfrm>
              <a:off x="990600" y="2971800"/>
              <a:ext cx="367134" cy="91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Rectangle 224"/>
            <p:cNvSpPr/>
            <p:nvPr/>
          </p:nvSpPr>
          <p:spPr>
            <a:xfrm>
              <a:off x="1357734" y="2997200"/>
              <a:ext cx="367134" cy="91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Rectangle 225"/>
            <p:cNvSpPr/>
            <p:nvPr/>
          </p:nvSpPr>
          <p:spPr>
            <a:xfrm>
              <a:off x="1724863" y="3022600"/>
              <a:ext cx="367134" cy="91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Rectangle 226"/>
            <p:cNvSpPr/>
            <p:nvPr/>
          </p:nvSpPr>
          <p:spPr>
            <a:xfrm>
              <a:off x="2091997" y="3054350"/>
              <a:ext cx="367134" cy="91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Rectangle 227"/>
            <p:cNvSpPr/>
            <p:nvPr/>
          </p:nvSpPr>
          <p:spPr>
            <a:xfrm>
              <a:off x="2459126" y="3086100"/>
              <a:ext cx="367134" cy="91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Rectangle 228"/>
            <p:cNvSpPr/>
            <p:nvPr/>
          </p:nvSpPr>
          <p:spPr>
            <a:xfrm>
              <a:off x="2826260" y="3117850"/>
              <a:ext cx="367134" cy="91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" name="Rectangle 229"/>
            <p:cNvSpPr/>
            <p:nvPr/>
          </p:nvSpPr>
          <p:spPr>
            <a:xfrm>
              <a:off x="3193388" y="3149600"/>
              <a:ext cx="367134" cy="91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Rectangle 230"/>
            <p:cNvSpPr/>
            <p:nvPr/>
          </p:nvSpPr>
          <p:spPr>
            <a:xfrm>
              <a:off x="3560521" y="3181350"/>
              <a:ext cx="367134" cy="91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2" name="Rectangle 231"/>
            <p:cNvSpPr/>
            <p:nvPr/>
          </p:nvSpPr>
          <p:spPr>
            <a:xfrm>
              <a:off x="3927651" y="3213100"/>
              <a:ext cx="367134" cy="91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Rectangle 232"/>
            <p:cNvSpPr/>
            <p:nvPr/>
          </p:nvSpPr>
          <p:spPr>
            <a:xfrm>
              <a:off x="4294786" y="3244850"/>
              <a:ext cx="367134" cy="91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Rectangle 233"/>
            <p:cNvSpPr/>
            <p:nvPr/>
          </p:nvSpPr>
          <p:spPr>
            <a:xfrm>
              <a:off x="4661914" y="3276600"/>
              <a:ext cx="367134" cy="91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5" name="Rectangle 234"/>
            <p:cNvSpPr/>
            <p:nvPr/>
          </p:nvSpPr>
          <p:spPr>
            <a:xfrm>
              <a:off x="5029050" y="3308350"/>
              <a:ext cx="367134" cy="91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6" name="Rectangle 235"/>
            <p:cNvSpPr/>
            <p:nvPr/>
          </p:nvSpPr>
          <p:spPr>
            <a:xfrm>
              <a:off x="5396177" y="3340100"/>
              <a:ext cx="367134" cy="91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7" name="Rectangle 236"/>
            <p:cNvSpPr/>
            <p:nvPr/>
          </p:nvSpPr>
          <p:spPr>
            <a:xfrm>
              <a:off x="5763313" y="3371850"/>
              <a:ext cx="367134" cy="91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Rectangle 237"/>
            <p:cNvSpPr/>
            <p:nvPr/>
          </p:nvSpPr>
          <p:spPr>
            <a:xfrm>
              <a:off x="6130440" y="3403600"/>
              <a:ext cx="367134" cy="91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9" name="Rectangle 238"/>
            <p:cNvSpPr/>
            <p:nvPr/>
          </p:nvSpPr>
          <p:spPr>
            <a:xfrm>
              <a:off x="6497576" y="3435350"/>
              <a:ext cx="367134" cy="91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" name="Rectangle 239"/>
            <p:cNvSpPr/>
            <p:nvPr/>
          </p:nvSpPr>
          <p:spPr>
            <a:xfrm>
              <a:off x="6864704" y="3467100"/>
              <a:ext cx="367134" cy="91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1" name="Rectangle 240"/>
            <p:cNvSpPr/>
            <p:nvPr/>
          </p:nvSpPr>
          <p:spPr>
            <a:xfrm>
              <a:off x="7231837" y="3498850"/>
              <a:ext cx="367134" cy="91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2" name="Rectangle 241"/>
            <p:cNvSpPr/>
            <p:nvPr/>
          </p:nvSpPr>
          <p:spPr>
            <a:xfrm>
              <a:off x="7598967" y="3530600"/>
              <a:ext cx="367134" cy="91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3" name="Rectangle 242"/>
            <p:cNvSpPr/>
            <p:nvPr/>
          </p:nvSpPr>
          <p:spPr>
            <a:xfrm>
              <a:off x="7966100" y="3562350"/>
              <a:ext cx="367134" cy="91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4" name="Group 243"/>
          <p:cNvGrpSpPr/>
          <p:nvPr/>
        </p:nvGrpSpPr>
        <p:grpSpPr>
          <a:xfrm>
            <a:off x="2535932" y="5029200"/>
            <a:ext cx="7342634" cy="599694"/>
            <a:chOff x="990600" y="2971800"/>
            <a:chExt cx="7342634" cy="599694"/>
          </a:xfrm>
        </p:grpSpPr>
        <p:sp>
          <p:nvSpPr>
            <p:cNvPr id="245" name="Rectangle 244"/>
            <p:cNvSpPr/>
            <p:nvPr/>
          </p:nvSpPr>
          <p:spPr>
            <a:xfrm>
              <a:off x="990600" y="2971800"/>
              <a:ext cx="367134" cy="91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6" name="Rectangle 245"/>
            <p:cNvSpPr/>
            <p:nvPr/>
          </p:nvSpPr>
          <p:spPr>
            <a:xfrm>
              <a:off x="1357734" y="2997200"/>
              <a:ext cx="367134" cy="91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7" name="Rectangle 246"/>
            <p:cNvSpPr/>
            <p:nvPr/>
          </p:nvSpPr>
          <p:spPr>
            <a:xfrm>
              <a:off x="1724863" y="3022600"/>
              <a:ext cx="367134" cy="91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8" name="Rectangle 247"/>
            <p:cNvSpPr/>
            <p:nvPr/>
          </p:nvSpPr>
          <p:spPr>
            <a:xfrm>
              <a:off x="2091997" y="3054350"/>
              <a:ext cx="367134" cy="91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9" name="Rectangle 248"/>
            <p:cNvSpPr/>
            <p:nvPr/>
          </p:nvSpPr>
          <p:spPr>
            <a:xfrm>
              <a:off x="2459126" y="3086100"/>
              <a:ext cx="367134" cy="91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0" name="Rectangle 249"/>
            <p:cNvSpPr/>
            <p:nvPr/>
          </p:nvSpPr>
          <p:spPr>
            <a:xfrm>
              <a:off x="2826260" y="3117850"/>
              <a:ext cx="367134" cy="91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1" name="Rectangle 250"/>
            <p:cNvSpPr/>
            <p:nvPr/>
          </p:nvSpPr>
          <p:spPr>
            <a:xfrm>
              <a:off x="3193388" y="3149600"/>
              <a:ext cx="367134" cy="91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2" name="Rectangle 251"/>
            <p:cNvSpPr/>
            <p:nvPr/>
          </p:nvSpPr>
          <p:spPr>
            <a:xfrm>
              <a:off x="3560521" y="3181350"/>
              <a:ext cx="367134" cy="91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3" name="Rectangle 252"/>
            <p:cNvSpPr/>
            <p:nvPr/>
          </p:nvSpPr>
          <p:spPr>
            <a:xfrm>
              <a:off x="3927651" y="3213100"/>
              <a:ext cx="367134" cy="91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4" name="Rectangle 253"/>
            <p:cNvSpPr/>
            <p:nvPr/>
          </p:nvSpPr>
          <p:spPr>
            <a:xfrm>
              <a:off x="4294786" y="3244850"/>
              <a:ext cx="367134" cy="91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5" name="Rectangle 254"/>
            <p:cNvSpPr/>
            <p:nvPr/>
          </p:nvSpPr>
          <p:spPr>
            <a:xfrm>
              <a:off x="4661914" y="3276600"/>
              <a:ext cx="367134" cy="91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6" name="Rectangle 255"/>
            <p:cNvSpPr/>
            <p:nvPr/>
          </p:nvSpPr>
          <p:spPr>
            <a:xfrm>
              <a:off x="5029050" y="3308350"/>
              <a:ext cx="367134" cy="91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7" name="Rectangle 256"/>
            <p:cNvSpPr/>
            <p:nvPr/>
          </p:nvSpPr>
          <p:spPr>
            <a:xfrm>
              <a:off x="5396177" y="3340100"/>
              <a:ext cx="367134" cy="91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8" name="Rectangle 257"/>
            <p:cNvSpPr/>
            <p:nvPr/>
          </p:nvSpPr>
          <p:spPr>
            <a:xfrm>
              <a:off x="5763313" y="3371850"/>
              <a:ext cx="367134" cy="91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9" name="Rectangle 258"/>
            <p:cNvSpPr/>
            <p:nvPr/>
          </p:nvSpPr>
          <p:spPr>
            <a:xfrm>
              <a:off x="6130440" y="3403600"/>
              <a:ext cx="367134" cy="91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0" name="Rectangle 259"/>
            <p:cNvSpPr/>
            <p:nvPr/>
          </p:nvSpPr>
          <p:spPr>
            <a:xfrm>
              <a:off x="6497576" y="3435350"/>
              <a:ext cx="367134" cy="91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1" name="Rectangle 260"/>
            <p:cNvSpPr/>
            <p:nvPr/>
          </p:nvSpPr>
          <p:spPr>
            <a:xfrm>
              <a:off x="6864704" y="3467100"/>
              <a:ext cx="367134" cy="91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2" name="Rectangle 261"/>
            <p:cNvSpPr/>
            <p:nvPr/>
          </p:nvSpPr>
          <p:spPr>
            <a:xfrm>
              <a:off x="7231837" y="3498850"/>
              <a:ext cx="367134" cy="91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3" name="Rectangle 262"/>
            <p:cNvSpPr/>
            <p:nvPr/>
          </p:nvSpPr>
          <p:spPr>
            <a:xfrm>
              <a:off x="7598967" y="3530600"/>
              <a:ext cx="367134" cy="91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4" name="Rectangle 263"/>
            <p:cNvSpPr/>
            <p:nvPr/>
          </p:nvSpPr>
          <p:spPr>
            <a:xfrm>
              <a:off x="7966100" y="3562350"/>
              <a:ext cx="367134" cy="91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73" name="Straight Arrow Connector 272"/>
          <p:cNvCxnSpPr>
            <a:stCxn id="72" idx="2"/>
            <a:endCxn id="162" idx="2"/>
          </p:cNvCxnSpPr>
          <p:nvPr/>
        </p:nvCxnSpPr>
        <p:spPr>
          <a:xfrm>
            <a:off x="4215459" y="3105150"/>
            <a:ext cx="0" cy="685800"/>
          </a:xfrm>
          <a:prstGeom prst="straightConnector1">
            <a:avLst/>
          </a:prstGeom>
          <a:ln w="28575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4" name="TextBox 273"/>
          <p:cNvSpPr txBox="1"/>
          <p:nvPr/>
        </p:nvSpPr>
        <p:spPr>
          <a:xfrm>
            <a:off x="4227351" y="3286506"/>
            <a:ext cx="12334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~2 seconds</a:t>
            </a:r>
          </a:p>
        </p:txBody>
      </p:sp>
      <p:grpSp>
        <p:nvGrpSpPr>
          <p:cNvPr id="118" name="Group 117"/>
          <p:cNvGrpSpPr/>
          <p:nvPr/>
        </p:nvGrpSpPr>
        <p:grpSpPr>
          <a:xfrm>
            <a:off x="1981201" y="3733801"/>
            <a:ext cx="8229601" cy="2602961"/>
            <a:chOff x="609599" y="1295400"/>
            <a:chExt cx="8229601" cy="2602961"/>
          </a:xfrm>
        </p:grpSpPr>
        <p:grpSp>
          <p:nvGrpSpPr>
            <p:cNvPr id="119" name="Group 118"/>
            <p:cNvGrpSpPr/>
            <p:nvPr/>
          </p:nvGrpSpPr>
          <p:grpSpPr>
            <a:xfrm>
              <a:off x="609599" y="1295400"/>
              <a:ext cx="8229601" cy="2602961"/>
              <a:chOff x="549677" y="6985000"/>
              <a:chExt cx="8229601" cy="2602961"/>
            </a:xfrm>
          </p:grpSpPr>
          <p:sp>
            <p:nvSpPr>
              <p:cNvPr id="123" name="Rectangle 122"/>
              <p:cNvSpPr/>
              <p:nvPr/>
            </p:nvSpPr>
            <p:spPr>
              <a:xfrm>
                <a:off x="549677" y="7006788"/>
                <a:ext cx="8229601" cy="258117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6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Rectangle 123"/>
              <p:cNvSpPr/>
              <p:nvPr/>
            </p:nvSpPr>
            <p:spPr>
              <a:xfrm>
                <a:off x="776020" y="7746461"/>
                <a:ext cx="1984804" cy="438888"/>
              </a:xfrm>
              <a:prstGeom prst="rect">
                <a:avLst/>
              </a:pr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Rectangle 130"/>
              <p:cNvSpPr/>
              <p:nvPr/>
            </p:nvSpPr>
            <p:spPr>
              <a:xfrm>
                <a:off x="776020" y="9063125"/>
                <a:ext cx="1984804" cy="438888"/>
              </a:xfrm>
              <a:prstGeom prst="rect">
                <a:avLst/>
              </a:pr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Rectangle 131"/>
              <p:cNvSpPr/>
              <p:nvPr/>
            </p:nvSpPr>
            <p:spPr>
              <a:xfrm>
                <a:off x="3091625" y="7746461"/>
                <a:ext cx="1984804" cy="438888"/>
              </a:xfrm>
              <a:prstGeom prst="rect">
                <a:avLst/>
              </a:pr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Rectangle 132"/>
              <p:cNvSpPr/>
              <p:nvPr/>
            </p:nvSpPr>
            <p:spPr>
              <a:xfrm>
                <a:off x="3091625" y="9063125"/>
                <a:ext cx="1984804" cy="438888"/>
              </a:xfrm>
              <a:prstGeom prst="rect">
                <a:avLst/>
              </a:pr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TextBox 133"/>
              <p:cNvSpPr txBox="1"/>
              <p:nvPr/>
            </p:nvSpPr>
            <p:spPr>
              <a:xfrm>
                <a:off x="934255" y="6985000"/>
                <a:ext cx="1617879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/>
                  <a:t>Precursor Filter</a:t>
                </a:r>
              </a:p>
              <a:p>
                <a:pPr algn="ctr"/>
                <a:r>
                  <a:rPr lang="en-US" dirty="0"/>
                  <a:t>780-800 </a:t>
                </a:r>
                <a:r>
                  <a:rPr lang="en-US" i="1" dirty="0"/>
                  <a:t>m/z</a:t>
                </a:r>
                <a:endParaRPr lang="en-US" dirty="0"/>
              </a:p>
            </p:txBody>
          </p:sp>
          <p:cxnSp>
            <p:nvCxnSpPr>
              <p:cNvPr id="156" name="Straight Arrow Connector 155"/>
              <p:cNvCxnSpPr/>
              <p:nvPr/>
            </p:nvCxnSpPr>
            <p:spPr>
              <a:xfrm>
                <a:off x="776020" y="8887570"/>
                <a:ext cx="1984804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Arrow Connector 163"/>
              <p:cNvCxnSpPr/>
              <p:nvPr/>
            </p:nvCxnSpPr>
            <p:spPr>
              <a:xfrm>
                <a:off x="776020" y="8448682"/>
                <a:ext cx="1984804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Straight Arrow Connector 164"/>
              <p:cNvCxnSpPr/>
              <p:nvPr/>
            </p:nvCxnSpPr>
            <p:spPr>
              <a:xfrm>
                <a:off x="776020" y="8273126"/>
                <a:ext cx="1984804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66" name="Group 165"/>
              <p:cNvGrpSpPr/>
              <p:nvPr/>
            </p:nvGrpSpPr>
            <p:grpSpPr>
              <a:xfrm>
                <a:off x="776020" y="8269976"/>
                <a:ext cx="4355101" cy="597039"/>
                <a:chOff x="776020" y="8273126"/>
                <a:chExt cx="4355101" cy="839482"/>
              </a:xfrm>
            </p:grpSpPr>
            <p:cxnSp>
              <p:nvCxnSpPr>
                <p:cNvPr id="179" name="Straight Arrow Connector 178"/>
                <p:cNvCxnSpPr/>
                <p:nvPr/>
              </p:nvCxnSpPr>
              <p:spPr>
                <a:xfrm>
                  <a:off x="776020" y="8624237"/>
                  <a:ext cx="2150205" cy="0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0" name="Straight Arrow Connector 179"/>
                <p:cNvCxnSpPr/>
                <p:nvPr/>
              </p:nvCxnSpPr>
              <p:spPr>
                <a:xfrm>
                  <a:off x="3146317" y="9112608"/>
                  <a:ext cx="1984804" cy="0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1" name="Straight Arrow Connector 180"/>
                <p:cNvCxnSpPr/>
                <p:nvPr/>
              </p:nvCxnSpPr>
              <p:spPr>
                <a:xfrm>
                  <a:off x="3140273" y="8448682"/>
                  <a:ext cx="1984804" cy="0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2" name="Straight Arrow Connector 181"/>
                <p:cNvCxnSpPr/>
                <p:nvPr/>
              </p:nvCxnSpPr>
              <p:spPr>
                <a:xfrm>
                  <a:off x="3140273" y="8624237"/>
                  <a:ext cx="1984804" cy="0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3" name="Straight Arrow Connector 182"/>
                <p:cNvCxnSpPr/>
                <p:nvPr/>
              </p:nvCxnSpPr>
              <p:spPr>
                <a:xfrm>
                  <a:off x="3140273" y="8898322"/>
                  <a:ext cx="1984804" cy="0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4" name="Straight Arrow Connector 183"/>
                <p:cNvCxnSpPr/>
                <p:nvPr/>
              </p:nvCxnSpPr>
              <p:spPr>
                <a:xfrm>
                  <a:off x="3140273" y="8273126"/>
                  <a:ext cx="1984804" cy="0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round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5" name="Straight Connector 184"/>
                <p:cNvCxnSpPr/>
                <p:nvPr/>
              </p:nvCxnSpPr>
              <p:spPr>
                <a:xfrm flipV="1">
                  <a:off x="2926225" y="8273126"/>
                  <a:ext cx="214048" cy="35111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6" name="Straight Connector 185"/>
                <p:cNvCxnSpPr/>
                <p:nvPr/>
              </p:nvCxnSpPr>
              <p:spPr>
                <a:xfrm flipH="1">
                  <a:off x="2926225" y="8448682"/>
                  <a:ext cx="214048" cy="17555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7" name="Straight Connector 186"/>
                <p:cNvCxnSpPr/>
                <p:nvPr/>
              </p:nvCxnSpPr>
              <p:spPr>
                <a:xfrm flipH="1">
                  <a:off x="2926225" y="8624236"/>
                  <a:ext cx="214048" cy="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8" name="Straight Connector 187"/>
                <p:cNvCxnSpPr/>
                <p:nvPr/>
              </p:nvCxnSpPr>
              <p:spPr>
                <a:xfrm flipH="1" flipV="1">
                  <a:off x="2926225" y="8624236"/>
                  <a:ext cx="214048" cy="274084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9" name="Straight Connector 188"/>
                <p:cNvCxnSpPr/>
                <p:nvPr/>
              </p:nvCxnSpPr>
              <p:spPr>
                <a:xfrm flipH="1" flipV="1">
                  <a:off x="2926225" y="8624233"/>
                  <a:ext cx="214048" cy="488372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7" name="Group 166"/>
              <p:cNvGrpSpPr/>
              <p:nvPr/>
            </p:nvGrpSpPr>
            <p:grpSpPr>
              <a:xfrm>
                <a:off x="776020" y="8273126"/>
                <a:ext cx="4355101" cy="702218"/>
                <a:chOff x="776020" y="8273126"/>
                <a:chExt cx="4355101" cy="702218"/>
              </a:xfrm>
            </p:grpSpPr>
            <p:cxnSp>
              <p:nvCxnSpPr>
                <p:cNvPr id="168" name="Straight Arrow Connector 167"/>
                <p:cNvCxnSpPr/>
                <p:nvPr/>
              </p:nvCxnSpPr>
              <p:spPr>
                <a:xfrm>
                  <a:off x="776020" y="8624237"/>
                  <a:ext cx="2150205" cy="0"/>
                </a:xfrm>
                <a:prstGeom prst="straightConnector1">
                  <a:avLst/>
                </a:prstGeom>
                <a:ln w="25400">
                  <a:solidFill>
                    <a:srgbClr val="00B0F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9" name="Straight Arrow Connector 168"/>
                <p:cNvCxnSpPr/>
                <p:nvPr/>
              </p:nvCxnSpPr>
              <p:spPr>
                <a:xfrm>
                  <a:off x="3146317" y="8975344"/>
                  <a:ext cx="1984804" cy="0"/>
                </a:xfrm>
                <a:prstGeom prst="straightConnector1">
                  <a:avLst/>
                </a:prstGeom>
                <a:ln w="25400">
                  <a:solidFill>
                    <a:srgbClr val="0000FF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0" name="Straight Arrow Connector 169"/>
                <p:cNvCxnSpPr/>
                <p:nvPr/>
              </p:nvCxnSpPr>
              <p:spPr>
                <a:xfrm>
                  <a:off x="3140273" y="8448682"/>
                  <a:ext cx="1984804" cy="0"/>
                </a:xfrm>
                <a:prstGeom prst="straightConnector1">
                  <a:avLst/>
                </a:prstGeom>
                <a:ln w="25400">
                  <a:solidFill>
                    <a:srgbClr val="D6651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1" name="Straight Arrow Connector 170"/>
                <p:cNvCxnSpPr/>
                <p:nvPr/>
              </p:nvCxnSpPr>
              <p:spPr>
                <a:xfrm>
                  <a:off x="3140273" y="8624237"/>
                  <a:ext cx="1984804" cy="0"/>
                </a:xfrm>
                <a:prstGeom prst="straightConnector1">
                  <a:avLst/>
                </a:prstGeom>
                <a:ln w="25400">
                  <a:solidFill>
                    <a:srgbClr val="9C101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2" name="Straight Arrow Connector 171"/>
                <p:cNvCxnSpPr/>
                <p:nvPr/>
              </p:nvCxnSpPr>
              <p:spPr>
                <a:xfrm>
                  <a:off x="3140273" y="8799792"/>
                  <a:ext cx="1984804" cy="0"/>
                </a:xfrm>
                <a:prstGeom prst="straightConnector1">
                  <a:avLst/>
                </a:prstGeom>
                <a:ln w="25400">
                  <a:solidFill>
                    <a:srgbClr val="8C24E7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3" name="Straight Arrow Connector 172"/>
                <p:cNvCxnSpPr/>
                <p:nvPr/>
              </p:nvCxnSpPr>
              <p:spPr>
                <a:xfrm>
                  <a:off x="3140273" y="8273126"/>
                  <a:ext cx="1984804" cy="0"/>
                </a:xfrm>
                <a:prstGeom prst="straightConnector1">
                  <a:avLst/>
                </a:prstGeom>
                <a:ln w="25400">
                  <a:solidFill>
                    <a:srgbClr val="00868C"/>
                  </a:solidFill>
                  <a:round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4" name="Straight Connector 173"/>
                <p:cNvCxnSpPr/>
                <p:nvPr/>
              </p:nvCxnSpPr>
              <p:spPr>
                <a:xfrm flipV="1">
                  <a:off x="2926225" y="8273126"/>
                  <a:ext cx="214048" cy="351110"/>
                </a:xfrm>
                <a:prstGeom prst="line">
                  <a:avLst/>
                </a:prstGeom>
                <a:ln w="25400">
                  <a:solidFill>
                    <a:srgbClr val="00868C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5" name="Straight Connector 174"/>
                <p:cNvCxnSpPr/>
                <p:nvPr/>
              </p:nvCxnSpPr>
              <p:spPr>
                <a:xfrm flipH="1">
                  <a:off x="2926225" y="8448682"/>
                  <a:ext cx="214048" cy="175555"/>
                </a:xfrm>
                <a:prstGeom prst="line">
                  <a:avLst/>
                </a:prstGeom>
                <a:ln w="25400">
                  <a:solidFill>
                    <a:srgbClr val="D6651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6" name="Straight Connector 175"/>
                <p:cNvCxnSpPr/>
                <p:nvPr/>
              </p:nvCxnSpPr>
              <p:spPr>
                <a:xfrm flipH="1">
                  <a:off x="2926225" y="8624236"/>
                  <a:ext cx="214048" cy="1"/>
                </a:xfrm>
                <a:prstGeom prst="line">
                  <a:avLst/>
                </a:prstGeom>
                <a:ln w="25400">
                  <a:solidFill>
                    <a:srgbClr val="9C101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7" name="Straight Connector 176"/>
                <p:cNvCxnSpPr/>
                <p:nvPr/>
              </p:nvCxnSpPr>
              <p:spPr>
                <a:xfrm flipH="1" flipV="1">
                  <a:off x="2926225" y="8624234"/>
                  <a:ext cx="214048" cy="175555"/>
                </a:xfrm>
                <a:prstGeom prst="line">
                  <a:avLst/>
                </a:prstGeom>
                <a:ln w="25400">
                  <a:solidFill>
                    <a:srgbClr val="8C24E7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8" name="Straight Connector 177"/>
                <p:cNvCxnSpPr/>
                <p:nvPr/>
              </p:nvCxnSpPr>
              <p:spPr>
                <a:xfrm flipH="1" flipV="1">
                  <a:off x="2926225" y="8624232"/>
                  <a:ext cx="214048" cy="351112"/>
                </a:xfrm>
                <a:prstGeom prst="line">
                  <a:avLst/>
                </a:prstGeom>
                <a:ln w="25400">
                  <a:solidFill>
                    <a:srgbClr val="0000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20" name="Group 119"/>
            <p:cNvGrpSpPr/>
            <p:nvPr/>
          </p:nvGrpSpPr>
          <p:grpSpPr>
            <a:xfrm>
              <a:off x="5504865" y="1371600"/>
              <a:ext cx="3096503" cy="2407690"/>
              <a:chOff x="5356444" y="7098268"/>
              <a:chExt cx="3096503" cy="2407690"/>
            </a:xfrm>
          </p:grpSpPr>
          <p:pic>
            <p:nvPicPr>
              <p:cNvPr id="121" name="Picture 120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56444" y="7544391"/>
                <a:ext cx="3096503" cy="1961567"/>
              </a:xfrm>
              <a:prstGeom prst="rect">
                <a:avLst/>
              </a:prstGeom>
            </p:spPr>
          </p:pic>
          <p:sp>
            <p:nvSpPr>
              <p:cNvPr id="122" name="TextBox 121"/>
              <p:cNvSpPr txBox="1"/>
              <p:nvPr/>
            </p:nvSpPr>
            <p:spPr>
              <a:xfrm>
                <a:off x="5715215" y="7098268"/>
                <a:ext cx="237212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err="1"/>
                  <a:t>Orbitrap</a:t>
                </a:r>
                <a:r>
                  <a:rPr lang="en-US" dirty="0"/>
                  <a:t> Mass Analyzer</a:t>
                </a:r>
              </a:p>
            </p:txBody>
          </p:sp>
        </p:grpSp>
      </p:grpSp>
      <p:sp>
        <p:nvSpPr>
          <p:cNvPr id="190" name="TextBox 189">
            <a:extLst>
              <a:ext uri="{FF2B5EF4-FFF2-40B4-BE49-F238E27FC236}">
                <a16:creationId xmlns:a16="http://schemas.microsoft.com/office/drawing/2014/main" id="{81D8DEA8-AFFF-7647-B32D-CE3D687B1EE4}"/>
              </a:ext>
            </a:extLst>
          </p:cNvPr>
          <p:cNvSpPr txBox="1"/>
          <p:nvPr/>
        </p:nvSpPr>
        <p:spPr>
          <a:xfrm>
            <a:off x="9745983" y="6492875"/>
            <a:ext cx="2523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Courtesy of </a:t>
            </a:r>
            <a:r>
              <a:rPr lang="en-US" dirty="0" err="1"/>
              <a:t>MacCoss</a:t>
            </a:r>
            <a:r>
              <a:rPr lang="en-US" dirty="0"/>
              <a:t> Lab</a:t>
            </a:r>
          </a:p>
        </p:txBody>
      </p:sp>
    </p:spTree>
    <p:extLst>
      <p:ext uri="{BB962C8B-B14F-4D97-AF65-F5344CB8AC3E}">
        <p14:creationId xmlns:p14="http://schemas.microsoft.com/office/powerpoint/2010/main" val="2710288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6442A8-DDE5-F74D-A156-71651C446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a spectral library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1335AE96-F018-7A43-8DF3-B85803B0E25B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170964F-800E-5F40-AF2C-4EFE92E7E3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176"/>
          <a:stretch/>
        </p:blipFill>
        <p:spPr>
          <a:xfrm>
            <a:off x="2879271" y="1718207"/>
            <a:ext cx="5959929" cy="404954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D646463-2246-1F45-BD8E-EF7F588522C2}"/>
              </a:ext>
            </a:extLst>
          </p:cNvPr>
          <p:cNvSpPr txBox="1"/>
          <p:nvPr/>
        </p:nvSpPr>
        <p:spPr>
          <a:xfrm>
            <a:off x="5438869" y="6533480"/>
            <a:ext cx="67531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</a:lstStyle>
          <a:p>
            <a:r>
              <a:rPr lang="en-US" sz="1200" dirty="0" err="1"/>
              <a:t>Ludvig</a:t>
            </a:r>
            <a:r>
              <a:rPr lang="en-US" sz="1200" dirty="0"/>
              <a:t> et al (2018) Data‐independent acquisition‐based SWATH‐MS for quantitative proteomics: a tutorial</a:t>
            </a:r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5437462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6442A8-DDE5-F74D-A156-71651C446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Deconvoluting DIA runs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1335AE96-F018-7A43-8DF3-B85803B0E25B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A07941C-33E7-6540-B826-43CBFC3B22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738" r="25911" b="56251"/>
          <a:stretch/>
        </p:blipFill>
        <p:spPr>
          <a:xfrm>
            <a:off x="6787229" y="2504515"/>
            <a:ext cx="4145440" cy="26380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7680CB8-6914-6C48-AA3B-0908C9E6DA2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4793"/>
          <a:stretch/>
        </p:blipFill>
        <p:spPr>
          <a:xfrm>
            <a:off x="2254914" y="2379476"/>
            <a:ext cx="3683960" cy="276304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708F2F3-86C6-BF47-9618-52E31DF90A25}"/>
              </a:ext>
            </a:extLst>
          </p:cNvPr>
          <p:cNvSpPr/>
          <p:nvPr/>
        </p:nvSpPr>
        <p:spPr>
          <a:xfrm>
            <a:off x="6979138" y="6457890"/>
            <a:ext cx="6096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/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Nathalie </a:t>
            </a:r>
            <a:r>
              <a:rPr lang="en-US" sz="1000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Selevsek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et al. Reproducible and Consistent Quantification of the </a:t>
            </a:r>
            <a:r>
              <a:rPr lang="en-US" sz="1000" i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Saccharomyces cerevisiae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Proteome by SWATH-mass spectrometry, MCP</a:t>
            </a:r>
          </a:p>
        </p:txBody>
      </p:sp>
    </p:spTree>
    <p:extLst>
      <p:ext uri="{BB962C8B-B14F-4D97-AF65-F5344CB8AC3E}">
        <p14:creationId xmlns:p14="http://schemas.microsoft.com/office/powerpoint/2010/main" val="38166450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1" name="Group 250"/>
          <p:cNvGrpSpPr/>
          <p:nvPr/>
        </p:nvGrpSpPr>
        <p:grpSpPr>
          <a:xfrm>
            <a:off x="2514601" y="694944"/>
            <a:ext cx="2567417" cy="5858256"/>
            <a:chOff x="632983" y="609600"/>
            <a:chExt cx="2567417" cy="585825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" name="Rounded Rectangle 3"/>
            <p:cNvSpPr/>
            <p:nvPr/>
          </p:nvSpPr>
          <p:spPr>
            <a:xfrm>
              <a:off x="632983" y="609600"/>
              <a:ext cx="2554717" cy="731520"/>
            </a:xfrm>
            <a:prstGeom prst="roundRect">
              <a:avLst/>
            </a:prstGeom>
            <a:ln>
              <a:noFill/>
            </a:ln>
            <a:effectLst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Data Acquisition</a:t>
              </a:r>
            </a:p>
          </p:txBody>
        </p:sp>
        <p:sp>
          <p:nvSpPr>
            <p:cNvPr id="5" name="Rounded Rectangle 4"/>
            <p:cNvSpPr/>
            <p:nvPr/>
          </p:nvSpPr>
          <p:spPr>
            <a:xfrm>
              <a:off x="632983" y="2501392"/>
              <a:ext cx="2554717" cy="731520"/>
            </a:xfrm>
            <a:prstGeom prst="round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Peptide Selection</a:t>
              </a:r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632983" y="3447288"/>
              <a:ext cx="2554717" cy="731520"/>
            </a:xfrm>
            <a:prstGeom prst="round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Chromatogram Extraction</a:t>
              </a:r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632983" y="4393184"/>
              <a:ext cx="2554717" cy="457200"/>
            </a:xfrm>
            <a:prstGeom prst="round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Peak Integration</a:t>
              </a:r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632983" y="5064760"/>
              <a:ext cx="2554717" cy="731520"/>
            </a:xfrm>
            <a:prstGeom prst="round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Transition Refinement</a:t>
              </a: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632983" y="1555496"/>
              <a:ext cx="2554717" cy="731520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Hypothesis Generation</a:t>
              </a:r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632983" y="6010656"/>
              <a:ext cx="2554717" cy="457200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Hypothesis Test</a:t>
              </a:r>
            </a:p>
          </p:txBody>
        </p:sp>
        <p:cxnSp>
          <p:nvCxnSpPr>
            <p:cNvPr id="192" name="Straight Arrow Connector 191"/>
            <p:cNvCxnSpPr>
              <a:stCxn id="4" idx="2"/>
              <a:endCxn id="9" idx="0"/>
            </p:cNvCxnSpPr>
            <p:nvPr/>
          </p:nvCxnSpPr>
          <p:spPr>
            <a:xfrm>
              <a:off x="1910342" y="1341120"/>
              <a:ext cx="0" cy="214376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Arrow Connector 193"/>
            <p:cNvCxnSpPr>
              <a:stCxn id="9" idx="2"/>
              <a:endCxn id="5" idx="0"/>
            </p:cNvCxnSpPr>
            <p:nvPr/>
          </p:nvCxnSpPr>
          <p:spPr>
            <a:xfrm>
              <a:off x="1910342" y="2287016"/>
              <a:ext cx="0" cy="214376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Arrow Connector 195"/>
            <p:cNvCxnSpPr>
              <a:stCxn id="5" idx="2"/>
              <a:endCxn id="6" idx="0"/>
            </p:cNvCxnSpPr>
            <p:nvPr/>
          </p:nvCxnSpPr>
          <p:spPr>
            <a:xfrm>
              <a:off x="1910342" y="3232912"/>
              <a:ext cx="0" cy="214376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Arrow Connector 197"/>
            <p:cNvCxnSpPr>
              <a:stCxn id="6" idx="2"/>
              <a:endCxn id="7" idx="0"/>
            </p:cNvCxnSpPr>
            <p:nvPr/>
          </p:nvCxnSpPr>
          <p:spPr>
            <a:xfrm>
              <a:off x="1910342" y="4178808"/>
              <a:ext cx="0" cy="214376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Arrow Connector 201"/>
            <p:cNvCxnSpPr>
              <a:stCxn id="8" idx="2"/>
              <a:endCxn id="10" idx="0"/>
            </p:cNvCxnSpPr>
            <p:nvPr/>
          </p:nvCxnSpPr>
          <p:spPr>
            <a:xfrm>
              <a:off x="1910342" y="5796280"/>
              <a:ext cx="0" cy="214376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Elbow Connector 218"/>
            <p:cNvCxnSpPr>
              <a:stCxn id="10" idx="3"/>
              <a:endCxn id="9" idx="3"/>
            </p:cNvCxnSpPr>
            <p:nvPr/>
          </p:nvCxnSpPr>
          <p:spPr>
            <a:xfrm flipV="1">
              <a:off x="3187700" y="1921256"/>
              <a:ext cx="12700" cy="4318000"/>
            </a:xfrm>
            <a:prstGeom prst="bentConnector3">
              <a:avLst>
                <a:gd name="adj1" fmla="val 2040000"/>
              </a:avLst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Arrow Connector 239"/>
            <p:cNvCxnSpPr>
              <a:stCxn id="7" idx="2"/>
              <a:endCxn id="8" idx="0"/>
            </p:cNvCxnSpPr>
            <p:nvPr/>
          </p:nvCxnSpPr>
          <p:spPr>
            <a:xfrm>
              <a:off x="1910342" y="4850384"/>
              <a:ext cx="0" cy="214376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Elbow Connector 245"/>
            <p:cNvCxnSpPr>
              <a:stCxn id="8" idx="1"/>
              <a:endCxn id="7" idx="1"/>
            </p:cNvCxnSpPr>
            <p:nvPr/>
          </p:nvCxnSpPr>
          <p:spPr>
            <a:xfrm rot="10800000">
              <a:off x="632983" y="4621784"/>
              <a:ext cx="12700" cy="808736"/>
            </a:xfrm>
            <a:prstGeom prst="bentConnector3">
              <a:avLst>
                <a:gd name="adj1" fmla="val 1800000"/>
              </a:avLst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2" name="Group 251"/>
          <p:cNvGrpSpPr/>
          <p:nvPr/>
        </p:nvGrpSpPr>
        <p:grpSpPr>
          <a:xfrm>
            <a:off x="6897624" y="694945"/>
            <a:ext cx="2779776" cy="5851685"/>
            <a:chOff x="5145024" y="609600"/>
            <a:chExt cx="2779776" cy="585168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5" name="Rounded Rectangle 14"/>
            <p:cNvSpPr/>
            <p:nvPr/>
          </p:nvSpPr>
          <p:spPr>
            <a:xfrm>
              <a:off x="5145024" y="4302607"/>
              <a:ext cx="2551176" cy="731520"/>
            </a:xfrm>
            <a:prstGeom prst="roundRect">
              <a:avLst/>
            </a:prstGeom>
            <a:ln>
              <a:noFill/>
            </a:ln>
            <a:effectLst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Data Acquisition</a:t>
              </a:r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5145024" y="1597500"/>
              <a:ext cx="2551176" cy="457200"/>
            </a:xfrm>
            <a:prstGeom prst="round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Peptide Selection</a:t>
              </a:r>
            </a:p>
          </p:txBody>
        </p:sp>
        <p:sp>
          <p:nvSpPr>
            <p:cNvPr id="20" name="Rounded Rectangle 19"/>
            <p:cNvSpPr/>
            <p:nvPr/>
          </p:nvSpPr>
          <p:spPr>
            <a:xfrm>
              <a:off x="5145024" y="609600"/>
              <a:ext cx="2551176" cy="731520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Hypothesis Generation</a:t>
              </a:r>
            </a:p>
          </p:txBody>
        </p:sp>
        <p:sp>
          <p:nvSpPr>
            <p:cNvPr id="21" name="Rounded Rectangle 20"/>
            <p:cNvSpPr/>
            <p:nvPr/>
          </p:nvSpPr>
          <p:spPr>
            <a:xfrm>
              <a:off x="5145024" y="6004085"/>
              <a:ext cx="2551176" cy="457200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Hypothesis Test</a:t>
              </a:r>
            </a:p>
          </p:txBody>
        </p:sp>
        <p:sp>
          <p:nvSpPr>
            <p:cNvPr id="23" name="Rounded Rectangle 22"/>
            <p:cNvSpPr/>
            <p:nvPr/>
          </p:nvSpPr>
          <p:spPr>
            <a:xfrm>
              <a:off x="5145024" y="3024660"/>
              <a:ext cx="2551176" cy="1021568"/>
            </a:xfrm>
            <a:prstGeom prst="round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Transition Selection or Refinement</a:t>
              </a:r>
            </a:p>
          </p:txBody>
        </p:sp>
        <p:sp>
          <p:nvSpPr>
            <p:cNvPr id="24" name="Rounded Rectangle 23"/>
            <p:cNvSpPr/>
            <p:nvPr/>
          </p:nvSpPr>
          <p:spPr>
            <a:xfrm>
              <a:off x="5145024" y="2311080"/>
              <a:ext cx="2551176" cy="457200"/>
            </a:xfrm>
            <a:prstGeom prst="round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RT Scheduling</a:t>
              </a:r>
            </a:p>
          </p:txBody>
        </p:sp>
        <p:cxnSp>
          <p:nvCxnSpPr>
            <p:cNvPr id="168" name="Straight Arrow Connector 167"/>
            <p:cNvCxnSpPr>
              <a:stCxn id="20" idx="2"/>
              <a:endCxn id="16" idx="0"/>
            </p:cNvCxnSpPr>
            <p:nvPr/>
          </p:nvCxnSpPr>
          <p:spPr>
            <a:xfrm>
              <a:off x="6420612" y="1341120"/>
              <a:ext cx="0" cy="25638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Arrow Connector 169"/>
            <p:cNvCxnSpPr>
              <a:stCxn id="16" idx="2"/>
              <a:endCxn id="24" idx="0"/>
            </p:cNvCxnSpPr>
            <p:nvPr/>
          </p:nvCxnSpPr>
          <p:spPr>
            <a:xfrm>
              <a:off x="6420612" y="2054700"/>
              <a:ext cx="0" cy="25638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Arrow Connector 171"/>
            <p:cNvCxnSpPr>
              <a:stCxn id="24" idx="2"/>
              <a:endCxn id="23" idx="0"/>
            </p:cNvCxnSpPr>
            <p:nvPr/>
          </p:nvCxnSpPr>
          <p:spPr>
            <a:xfrm>
              <a:off x="6420612" y="2768280"/>
              <a:ext cx="0" cy="25638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Arrow Connector 173"/>
            <p:cNvCxnSpPr>
              <a:stCxn id="23" idx="2"/>
              <a:endCxn id="15" idx="0"/>
            </p:cNvCxnSpPr>
            <p:nvPr/>
          </p:nvCxnSpPr>
          <p:spPr>
            <a:xfrm>
              <a:off x="6420612" y="4046228"/>
              <a:ext cx="0" cy="256379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Arrow Connector 175"/>
            <p:cNvCxnSpPr>
              <a:stCxn id="15" idx="2"/>
              <a:endCxn id="18" idx="0"/>
            </p:cNvCxnSpPr>
            <p:nvPr/>
          </p:nvCxnSpPr>
          <p:spPr>
            <a:xfrm>
              <a:off x="6420612" y="5034127"/>
              <a:ext cx="0" cy="25638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Elbow Connector 179"/>
            <p:cNvCxnSpPr>
              <a:stCxn id="16" idx="1"/>
              <a:endCxn id="23" idx="1"/>
            </p:cNvCxnSpPr>
            <p:nvPr/>
          </p:nvCxnSpPr>
          <p:spPr>
            <a:xfrm rot="10800000" flipV="1">
              <a:off x="5145024" y="1826100"/>
              <a:ext cx="12700" cy="1709344"/>
            </a:xfrm>
            <a:prstGeom prst="bentConnector3">
              <a:avLst>
                <a:gd name="adj1" fmla="val 1800000"/>
              </a:avLst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Elbow Connector 181"/>
            <p:cNvCxnSpPr>
              <a:stCxn id="15" idx="3"/>
              <a:endCxn id="16" idx="3"/>
            </p:cNvCxnSpPr>
            <p:nvPr/>
          </p:nvCxnSpPr>
          <p:spPr>
            <a:xfrm flipV="1">
              <a:off x="7696200" y="1826100"/>
              <a:ext cx="12700" cy="2842267"/>
            </a:xfrm>
            <a:prstGeom prst="bentConnector3">
              <a:avLst>
                <a:gd name="adj1" fmla="val 1800000"/>
              </a:avLst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Arrow Connector 184"/>
            <p:cNvCxnSpPr>
              <a:endCxn id="24" idx="3"/>
            </p:cNvCxnSpPr>
            <p:nvPr/>
          </p:nvCxnSpPr>
          <p:spPr>
            <a:xfrm flipH="1">
              <a:off x="7696200" y="2539680"/>
              <a:ext cx="22860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Arrow Connector 186"/>
            <p:cNvCxnSpPr>
              <a:endCxn id="23" idx="3"/>
            </p:cNvCxnSpPr>
            <p:nvPr/>
          </p:nvCxnSpPr>
          <p:spPr>
            <a:xfrm flipH="1" flipV="1">
              <a:off x="7696200" y="3535444"/>
              <a:ext cx="228600" cy="1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Elbow Connector 188"/>
            <p:cNvCxnSpPr>
              <a:stCxn id="21" idx="3"/>
              <a:endCxn id="20" idx="3"/>
            </p:cNvCxnSpPr>
            <p:nvPr/>
          </p:nvCxnSpPr>
          <p:spPr>
            <a:xfrm flipV="1">
              <a:off x="7696200" y="975360"/>
              <a:ext cx="12700" cy="5257325"/>
            </a:xfrm>
            <a:prstGeom prst="bentConnector3">
              <a:avLst>
                <a:gd name="adj1" fmla="val 3660000"/>
              </a:avLst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0" name="Group 249"/>
            <p:cNvGrpSpPr/>
            <p:nvPr/>
          </p:nvGrpSpPr>
          <p:grpSpPr>
            <a:xfrm>
              <a:off x="5145024" y="5290507"/>
              <a:ext cx="2551176" cy="713578"/>
              <a:chOff x="5145024" y="5290507"/>
              <a:chExt cx="2551176" cy="713578"/>
            </a:xfrm>
            <a:effectLst/>
          </p:grpSpPr>
          <p:cxnSp>
            <p:nvCxnSpPr>
              <p:cNvPr id="178" name="Straight Arrow Connector 177"/>
              <p:cNvCxnSpPr>
                <a:stCxn id="18" idx="2"/>
                <a:endCxn id="21" idx="0"/>
              </p:cNvCxnSpPr>
              <p:nvPr/>
            </p:nvCxnSpPr>
            <p:spPr>
              <a:xfrm>
                <a:off x="6420612" y="5747707"/>
                <a:ext cx="0" cy="25637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triangl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Rounded Rectangle 17"/>
              <p:cNvSpPr/>
              <p:nvPr/>
            </p:nvSpPr>
            <p:spPr>
              <a:xfrm>
                <a:off x="5145024" y="5290507"/>
                <a:ext cx="2551176" cy="457200"/>
              </a:xfrm>
              <a:prstGeom prst="roundRect">
                <a:avLst/>
              </a:prstGeom>
              <a:solidFill>
                <a:schemeClr val="tx2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Peak Integration</a:t>
                </a:r>
              </a:p>
            </p:txBody>
          </p:sp>
        </p:grpSp>
      </p:grpSp>
      <p:sp>
        <p:nvSpPr>
          <p:cNvPr id="253" name="TextBox 252"/>
          <p:cNvSpPr txBox="1"/>
          <p:nvPr/>
        </p:nvSpPr>
        <p:spPr>
          <a:xfrm>
            <a:off x="3365399" y="67343"/>
            <a:ext cx="8531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/>
              <a:t>DIA</a:t>
            </a:r>
          </a:p>
        </p:txBody>
      </p:sp>
      <p:sp>
        <p:nvSpPr>
          <p:cNvPr id="254" name="TextBox 253"/>
          <p:cNvSpPr txBox="1"/>
          <p:nvPr/>
        </p:nvSpPr>
        <p:spPr>
          <a:xfrm>
            <a:off x="7652876" y="67343"/>
            <a:ext cx="10406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/>
              <a:t>SRM</a:t>
            </a:r>
          </a:p>
        </p:txBody>
      </p:sp>
    </p:spTree>
    <p:extLst>
      <p:ext uri="{BB962C8B-B14F-4D97-AF65-F5344CB8AC3E}">
        <p14:creationId xmlns:p14="http://schemas.microsoft.com/office/powerpoint/2010/main" val="13584578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1" name="Group 250"/>
          <p:cNvGrpSpPr/>
          <p:nvPr/>
        </p:nvGrpSpPr>
        <p:grpSpPr>
          <a:xfrm>
            <a:off x="2514601" y="694944"/>
            <a:ext cx="2567417" cy="5858256"/>
            <a:chOff x="632983" y="609600"/>
            <a:chExt cx="2567417" cy="585825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" name="Rounded Rectangle 3"/>
            <p:cNvSpPr/>
            <p:nvPr/>
          </p:nvSpPr>
          <p:spPr>
            <a:xfrm>
              <a:off x="632983" y="609600"/>
              <a:ext cx="2554717" cy="731520"/>
            </a:xfrm>
            <a:prstGeom prst="roundRect">
              <a:avLst/>
            </a:prstGeom>
            <a:ln>
              <a:noFill/>
            </a:ln>
            <a:effectLst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Data Acquisition</a:t>
              </a:r>
            </a:p>
          </p:txBody>
        </p:sp>
        <p:sp>
          <p:nvSpPr>
            <p:cNvPr id="5" name="Rounded Rectangle 4"/>
            <p:cNvSpPr/>
            <p:nvPr/>
          </p:nvSpPr>
          <p:spPr>
            <a:xfrm>
              <a:off x="632983" y="2501392"/>
              <a:ext cx="2554717" cy="731520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Peptide Selection</a:t>
              </a:r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632983" y="3447288"/>
              <a:ext cx="2554717" cy="731520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Chromatogram Extraction</a:t>
              </a:r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632983" y="4393184"/>
              <a:ext cx="2554717" cy="457200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Peak Integration</a:t>
              </a:r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632983" y="5064760"/>
              <a:ext cx="2554717" cy="731520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Transition Refinement</a:t>
              </a: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632983" y="1555496"/>
              <a:ext cx="2554717" cy="731520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Hypothesis Generation</a:t>
              </a:r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632983" y="6010656"/>
              <a:ext cx="2554717" cy="457200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Hypothesis Test</a:t>
              </a:r>
            </a:p>
          </p:txBody>
        </p:sp>
        <p:cxnSp>
          <p:nvCxnSpPr>
            <p:cNvPr id="192" name="Straight Arrow Connector 191"/>
            <p:cNvCxnSpPr>
              <a:stCxn id="4" idx="2"/>
              <a:endCxn id="9" idx="0"/>
            </p:cNvCxnSpPr>
            <p:nvPr/>
          </p:nvCxnSpPr>
          <p:spPr>
            <a:xfrm>
              <a:off x="1910342" y="1341120"/>
              <a:ext cx="0" cy="214376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Arrow Connector 193"/>
            <p:cNvCxnSpPr>
              <a:stCxn id="9" idx="2"/>
              <a:endCxn id="5" idx="0"/>
            </p:cNvCxnSpPr>
            <p:nvPr/>
          </p:nvCxnSpPr>
          <p:spPr>
            <a:xfrm>
              <a:off x="1910342" y="2287016"/>
              <a:ext cx="0" cy="214376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Arrow Connector 195"/>
            <p:cNvCxnSpPr>
              <a:stCxn id="5" idx="2"/>
              <a:endCxn id="6" idx="0"/>
            </p:cNvCxnSpPr>
            <p:nvPr/>
          </p:nvCxnSpPr>
          <p:spPr>
            <a:xfrm>
              <a:off x="1910342" y="3232912"/>
              <a:ext cx="0" cy="214376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Arrow Connector 197"/>
            <p:cNvCxnSpPr>
              <a:stCxn id="6" idx="2"/>
              <a:endCxn id="7" idx="0"/>
            </p:cNvCxnSpPr>
            <p:nvPr/>
          </p:nvCxnSpPr>
          <p:spPr>
            <a:xfrm>
              <a:off x="1910342" y="4178808"/>
              <a:ext cx="0" cy="214376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Arrow Connector 201"/>
            <p:cNvCxnSpPr>
              <a:stCxn id="8" idx="2"/>
              <a:endCxn id="10" idx="0"/>
            </p:cNvCxnSpPr>
            <p:nvPr/>
          </p:nvCxnSpPr>
          <p:spPr>
            <a:xfrm>
              <a:off x="1910342" y="5796280"/>
              <a:ext cx="0" cy="214376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Elbow Connector 218"/>
            <p:cNvCxnSpPr>
              <a:stCxn id="10" idx="3"/>
              <a:endCxn id="9" idx="3"/>
            </p:cNvCxnSpPr>
            <p:nvPr/>
          </p:nvCxnSpPr>
          <p:spPr>
            <a:xfrm flipV="1">
              <a:off x="3187700" y="1921256"/>
              <a:ext cx="12700" cy="4318000"/>
            </a:xfrm>
            <a:prstGeom prst="bentConnector3">
              <a:avLst>
                <a:gd name="adj1" fmla="val 2040000"/>
              </a:avLst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Arrow Connector 239"/>
            <p:cNvCxnSpPr>
              <a:stCxn id="7" idx="2"/>
              <a:endCxn id="8" idx="0"/>
            </p:cNvCxnSpPr>
            <p:nvPr/>
          </p:nvCxnSpPr>
          <p:spPr>
            <a:xfrm>
              <a:off x="1910342" y="4850384"/>
              <a:ext cx="0" cy="214376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Elbow Connector 245"/>
            <p:cNvCxnSpPr>
              <a:stCxn id="8" idx="1"/>
              <a:endCxn id="7" idx="1"/>
            </p:cNvCxnSpPr>
            <p:nvPr/>
          </p:nvCxnSpPr>
          <p:spPr>
            <a:xfrm rot="10800000">
              <a:off x="632983" y="4621784"/>
              <a:ext cx="12700" cy="808736"/>
            </a:xfrm>
            <a:prstGeom prst="bentConnector3">
              <a:avLst>
                <a:gd name="adj1" fmla="val 1800000"/>
              </a:avLst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2" name="Group 251"/>
          <p:cNvGrpSpPr/>
          <p:nvPr/>
        </p:nvGrpSpPr>
        <p:grpSpPr>
          <a:xfrm>
            <a:off x="6897624" y="694945"/>
            <a:ext cx="2779776" cy="5851685"/>
            <a:chOff x="5145024" y="609600"/>
            <a:chExt cx="2779776" cy="585168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5" name="Rounded Rectangle 14"/>
            <p:cNvSpPr/>
            <p:nvPr/>
          </p:nvSpPr>
          <p:spPr>
            <a:xfrm>
              <a:off x="5145024" y="4302607"/>
              <a:ext cx="2551176" cy="731520"/>
            </a:xfrm>
            <a:prstGeom prst="roundRect">
              <a:avLst/>
            </a:prstGeom>
            <a:ln>
              <a:noFill/>
            </a:ln>
            <a:effectLst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Data Acquisition</a:t>
              </a:r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5145024" y="1597500"/>
              <a:ext cx="2551176" cy="457200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Peptide Selection</a:t>
              </a:r>
            </a:p>
          </p:txBody>
        </p:sp>
        <p:sp>
          <p:nvSpPr>
            <p:cNvPr id="20" name="Rounded Rectangle 19"/>
            <p:cNvSpPr/>
            <p:nvPr/>
          </p:nvSpPr>
          <p:spPr>
            <a:xfrm>
              <a:off x="5145024" y="609600"/>
              <a:ext cx="2551176" cy="731520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Hypothesis Generation</a:t>
              </a:r>
            </a:p>
          </p:txBody>
        </p:sp>
        <p:sp>
          <p:nvSpPr>
            <p:cNvPr id="21" name="Rounded Rectangle 20"/>
            <p:cNvSpPr/>
            <p:nvPr/>
          </p:nvSpPr>
          <p:spPr>
            <a:xfrm>
              <a:off x="5145024" y="6004085"/>
              <a:ext cx="2551176" cy="457200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Hypothesis Test</a:t>
              </a:r>
            </a:p>
          </p:txBody>
        </p:sp>
        <p:sp>
          <p:nvSpPr>
            <p:cNvPr id="23" name="Rounded Rectangle 22"/>
            <p:cNvSpPr/>
            <p:nvPr/>
          </p:nvSpPr>
          <p:spPr>
            <a:xfrm>
              <a:off x="5145024" y="3024660"/>
              <a:ext cx="2551176" cy="1021568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Transition Selection or Refinement</a:t>
              </a:r>
            </a:p>
          </p:txBody>
        </p:sp>
        <p:sp>
          <p:nvSpPr>
            <p:cNvPr id="24" name="Rounded Rectangle 23"/>
            <p:cNvSpPr/>
            <p:nvPr/>
          </p:nvSpPr>
          <p:spPr>
            <a:xfrm>
              <a:off x="5145024" y="2311080"/>
              <a:ext cx="2551176" cy="457200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RT Scheduling</a:t>
              </a:r>
            </a:p>
          </p:txBody>
        </p:sp>
        <p:cxnSp>
          <p:nvCxnSpPr>
            <p:cNvPr id="168" name="Straight Arrow Connector 167"/>
            <p:cNvCxnSpPr>
              <a:stCxn id="20" idx="2"/>
              <a:endCxn id="16" idx="0"/>
            </p:cNvCxnSpPr>
            <p:nvPr/>
          </p:nvCxnSpPr>
          <p:spPr>
            <a:xfrm>
              <a:off x="6420612" y="1341120"/>
              <a:ext cx="0" cy="25638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Arrow Connector 169"/>
            <p:cNvCxnSpPr>
              <a:stCxn id="16" idx="2"/>
              <a:endCxn id="24" idx="0"/>
            </p:cNvCxnSpPr>
            <p:nvPr/>
          </p:nvCxnSpPr>
          <p:spPr>
            <a:xfrm>
              <a:off x="6420612" y="2054700"/>
              <a:ext cx="0" cy="25638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Arrow Connector 171"/>
            <p:cNvCxnSpPr>
              <a:stCxn id="24" idx="2"/>
              <a:endCxn id="23" idx="0"/>
            </p:cNvCxnSpPr>
            <p:nvPr/>
          </p:nvCxnSpPr>
          <p:spPr>
            <a:xfrm>
              <a:off x="6420612" y="2768280"/>
              <a:ext cx="0" cy="25638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Arrow Connector 173"/>
            <p:cNvCxnSpPr>
              <a:stCxn id="23" idx="2"/>
              <a:endCxn id="15" idx="0"/>
            </p:cNvCxnSpPr>
            <p:nvPr/>
          </p:nvCxnSpPr>
          <p:spPr>
            <a:xfrm>
              <a:off x="6420612" y="4046228"/>
              <a:ext cx="0" cy="256379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Arrow Connector 175"/>
            <p:cNvCxnSpPr>
              <a:stCxn id="15" idx="2"/>
              <a:endCxn id="18" idx="0"/>
            </p:cNvCxnSpPr>
            <p:nvPr/>
          </p:nvCxnSpPr>
          <p:spPr>
            <a:xfrm>
              <a:off x="6420612" y="5034127"/>
              <a:ext cx="0" cy="25638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Elbow Connector 179"/>
            <p:cNvCxnSpPr>
              <a:stCxn id="16" idx="1"/>
              <a:endCxn id="23" idx="1"/>
            </p:cNvCxnSpPr>
            <p:nvPr/>
          </p:nvCxnSpPr>
          <p:spPr>
            <a:xfrm rot="10800000" flipV="1">
              <a:off x="5145024" y="1826100"/>
              <a:ext cx="12700" cy="1709344"/>
            </a:xfrm>
            <a:prstGeom prst="bentConnector3">
              <a:avLst>
                <a:gd name="adj1" fmla="val 1800000"/>
              </a:avLst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Elbow Connector 181"/>
            <p:cNvCxnSpPr>
              <a:stCxn id="15" idx="3"/>
              <a:endCxn id="16" idx="3"/>
            </p:cNvCxnSpPr>
            <p:nvPr/>
          </p:nvCxnSpPr>
          <p:spPr>
            <a:xfrm flipV="1">
              <a:off x="7696200" y="1826100"/>
              <a:ext cx="12700" cy="2842267"/>
            </a:xfrm>
            <a:prstGeom prst="bentConnector3">
              <a:avLst>
                <a:gd name="adj1" fmla="val 1800000"/>
              </a:avLst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Arrow Connector 184"/>
            <p:cNvCxnSpPr>
              <a:endCxn id="24" idx="3"/>
            </p:cNvCxnSpPr>
            <p:nvPr/>
          </p:nvCxnSpPr>
          <p:spPr>
            <a:xfrm flipH="1">
              <a:off x="7696200" y="2539680"/>
              <a:ext cx="22860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Arrow Connector 186"/>
            <p:cNvCxnSpPr>
              <a:endCxn id="23" idx="3"/>
            </p:cNvCxnSpPr>
            <p:nvPr/>
          </p:nvCxnSpPr>
          <p:spPr>
            <a:xfrm flipH="1" flipV="1">
              <a:off x="7696200" y="3535444"/>
              <a:ext cx="228600" cy="1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Elbow Connector 188"/>
            <p:cNvCxnSpPr>
              <a:stCxn id="21" idx="3"/>
              <a:endCxn id="20" idx="3"/>
            </p:cNvCxnSpPr>
            <p:nvPr/>
          </p:nvCxnSpPr>
          <p:spPr>
            <a:xfrm flipV="1">
              <a:off x="7696200" y="975360"/>
              <a:ext cx="12700" cy="5257325"/>
            </a:xfrm>
            <a:prstGeom prst="bentConnector3">
              <a:avLst>
                <a:gd name="adj1" fmla="val 3660000"/>
              </a:avLst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0" name="Group 249"/>
            <p:cNvGrpSpPr/>
            <p:nvPr/>
          </p:nvGrpSpPr>
          <p:grpSpPr>
            <a:xfrm>
              <a:off x="5145024" y="5290507"/>
              <a:ext cx="2551176" cy="713578"/>
              <a:chOff x="5145024" y="5290507"/>
              <a:chExt cx="2551176" cy="713578"/>
            </a:xfrm>
            <a:effectLst/>
          </p:grpSpPr>
          <p:cxnSp>
            <p:nvCxnSpPr>
              <p:cNvPr id="178" name="Straight Arrow Connector 177"/>
              <p:cNvCxnSpPr>
                <a:stCxn id="18" idx="2"/>
                <a:endCxn id="21" idx="0"/>
              </p:cNvCxnSpPr>
              <p:nvPr/>
            </p:nvCxnSpPr>
            <p:spPr>
              <a:xfrm>
                <a:off x="6420612" y="5747707"/>
                <a:ext cx="0" cy="25637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triangl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Rounded Rectangle 17"/>
              <p:cNvSpPr/>
              <p:nvPr/>
            </p:nvSpPr>
            <p:spPr>
              <a:xfrm>
                <a:off x="5145024" y="5290507"/>
                <a:ext cx="2551176" cy="457200"/>
              </a:xfrm>
              <a:prstGeom prst="round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Peak Integration</a:t>
                </a:r>
              </a:p>
            </p:txBody>
          </p:sp>
        </p:grpSp>
      </p:grpSp>
      <p:sp>
        <p:nvSpPr>
          <p:cNvPr id="253" name="TextBox 252"/>
          <p:cNvSpPr txBox="1"/>
          <p:nvPr/>
        </p:nvSpPr>
        <p:spPr>
          <a:xfrm>
            <a:off x="3365399" y="67343"/>
            <a:ext cx="8531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/>
              <a:t>DIA</a:t>
            </a:r>
          </a:p>
        </p:txBody>
      </p:sp>
      <p:sp>
        <p:nvSpPr>
          <p:cNvPr id="254" name="TextBox 253"/>
          <p:cNvSpPr txBox="1"/>
          <p:nvPr/>
        </p:nvSpPr>
        <p:spPr>
          <a:xfrm>
            <a:off x="7652876" y="67343"/>
            <a:ext cx="10406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/>
              <a:t>SRM</a:t>
            </a:r>
          </a:p>
        </p:txBody>
      </p:sp>
    </p:spTree>
    <p:extLst>
      <p:ext uri="{BB962C8B-B14F-4D97-AF65-F5344CB8AC3E}">
        <p14:creationId xmlns:p14="http://schemas.microsoft.com/office/powerpoint/2010/main" val="36471629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444"/>
          <p:cNvSpPr/>
          <p:nvPr/>
        </p:nvSpPr>
        <p:spPr>
          <a:xfrm>
            <a:off x="2428246" y="5657917"/>
            <a:ext cx="5147728" cy="1028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002" tIns="38002" rIns="38002" bIns="38002" anchor="ctr"/>
          <a:lstStyle>
            <a:lvl1pPr marL="72248" marR="126435" defTabSz="577991">
              <a:spcBef>
                <a:spcPts val="800"/>
              </a:spcBef>
              <a:tabLst>
                <a:tab pos="1371600" algn="l"/>
                <a:tab pos="2667000" algn="l"/>
                <a:tab pos="3568700" algn="l"/>
                <a:tab pos="4749800" algn="l"/>
                <a:tab pos="5918200" algn="l"/>
                <a:tab pos="7073900" algn="l"/>
                <a:tab pos="8242300" algn="l"/>
                <a:tab pos="9423400" algn="l"/>
                <a:tab pos="10591800" algn="l"/>
                <a:tab pos="11772900" algn="l"/>
                <a:tab pos="12928600" algn="l"/>
                <a:tab pos="14097000" algn="l"/>
              </a:tabLst>
              <a:defRPr sz="2800" b="1" i="1">
                <a:solidFill>
                  <a:srgbClr val="9411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 hangingPunct="0"/>
            <a:endParaRPr kern="0" dirty="0"/>
          </a:p>
        </p:txBody>
      </p:sp>
      <p:pic>
        <p:nvPicPr>
          <p:cNvPr id="6" name="Shape 83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340138" y="46134421"/>
            <a:ext cx="4083299" cy="2135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Shape 83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492513" y="46286821"/>
            <a:ext cx="4083299" cy="2135699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FBDAFD42-50D1-2445-BCF7-2B7A498099A5}"/>
              </a:ext>
            </a:extLst>
          </p:cNvPr>
          <p:cNvSpPr txBox="1">
            <a:spLocks/>
          </p:cNvSpPr>
          <p:nvPr/>
        </p:nvSpPr>
        <p:spPr>
          <a:xfrm>
            <a:off x="421578" y="2587906"/>
            <a:ext cx="5010859" cy="387267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cap="all" baseline="0">
                <a:solidFill>
                  <a:srgbClr val="0283C5"/>
                </a:solidFill>
                <a:latin typeface="Roboto Slab" charset="0"/>
                <a:ea typeface="Roboto Slab" charset="0"/>
                <a:cs typeface="Roboto Slab" charset="0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2800" kern="0" dirty="0"/>
              <a:t>Resource of Recombinant proteins used for Antibody generation</a:t>
            </a:r>
            <a:endParaRPr lang="en-US" sz="2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8E3A273-5D22-6940-9508-7809BAE34F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2437" y="744837"/>
            <a:ext cx="6572186" cy="5489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842794"/>
      </p:ext>
    </p:extLst>
  </p:cSld>
  <p:clrMapOvr>
    <a:masterClrMapping/>
  </p:clrMapOvr>
  <p:transition spd="slow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EC72CC8-381C-E342-B0A5-A95D512E9B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15" t="35789" r="46929"/>
          <a:stretch/>
        </p:blipFill>
        <p:spPr>
          <a:xfrm>
            <a:off x="407893" y="1251234"/>
            <a:ext cx="6290217" cy="4686987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4E7E9DD-3599-F84A-B673-1E17AB3EFEEB}"/>
              </a:ext>
            </a:extLst>
          </p:cNvPr>
          <p:cNvSpPr txBox="1">
            <a:spLocks/>
          </p:cNvSpPr>
          <p:nvPr/>
        </p:nvSpPr>
        <p:spPr>
          <a:xfrm>
            <a:off x="6814224" y="1760745"/>
            <a:ext cx="5010859" cy="387267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cap="all" baseline="0">
                <a:solidFill>
                  <a:srgbClr val="0283C5"/>
                </a:solidFill>
                <a:latin typeface="Roboto Slab" charset="0"/>
                <a:ea typeface="Roboto Slab" charset="0"/>
                <a:cs typeface="Roboto Slab" charset="0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3600" dirty="0"/>
              <a:t>Pipeline for Targeted proteomics Assay generation</a:t>
            </a:r>
          </a:p>
          <a:p>
            <a:pPr algn="ctr">
              <a:lnSpc>
                <a:spcPct val="100000"/>
              </a:lnSpc>
            </a:pPr>
            <a:r>
              <a:rPr lang="en-US" sz="3600" dirty="0"/>
              <a:t>And PEPTIDE</a:t>
            </a:r>
          </a:p>
          <a:p>
            <a:pPr algn="ctr">
              <a:lnSpc>
                <a:spcPct val="100000"/>
              </a:lnSpc>
            </a:pPr>
            <a:r>
              <a:rPr lang="en-US" sz="3600" dirty="0"/>
              <a:t>Quantification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8086CB3-4E7E-AE45-915E-62194AA613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7430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44E7E9DD-3599-F84A-B673-1E17AB3EFEEB}"/>
              </a:ext>
            </a:extLst>
          </p:cNvPr>
          <p:cNvSpPr txBox="1">
            <a:spLocks/>
          </p:cNvSpPr>
          <p:nvPr/>
        </p:nvSpPr>
        <p:spPr>
          <a:xfrm>
            <a:off x="6653142" y="2430263"/>
            <a:ext cx="5010859" cy="387267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cap="all" baseline="0">
                <a:solidFill>
                  <a:srgbClr val="0283C5"/>
                </a:solidFill>
                <a:latin typeface="Roboto Slab" charset="0"/>
                <a:ea typeface="Roboto Slab" charset="0"/>
                <a:cs typeface="Roboto Slab" charset="0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3600" dirty="0"/>
              <a:t>Selecting the best peptides for protein quantification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0AE25B-92B7-984A-8D63-F365FFC2F1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2616" y="712595"/>
            <a:ext cx="4176463" cy="313654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4AE3269-3AE1-DB4D-9986-76B8ABBA02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4983" y="4025385"/>
            <a:ext cx="2364504" cy="2537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9986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6404C617-4F8E-9440-9A02-D61794F6DD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Intended learning outcomes</a:t>
            </a:r>
          </a:p>
        </p:txBody>
      </p:sp>
      <p:sp>
        <p:nvSpPr>
          <p:cNvPr id="14339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8090328" cy="4351338"/>
          </a:xfrm>
        </p:spPr>
        <p:txBody>
          <a:bodyPr>
            <a:normAutofit/>
          </a:bodyPr>
          <a:lstStyle/>
          <a:p>
            <a:r>
              <a:rPr lang="en-US" sz="2400" dirty="0"/>
              <a:t>Describe the key technical challenges in a proteomics analysis</a:t>
            </a:r>
          </a:p>
          <a:p>
            <a:endParaRPr lang="en-US" sz="2400" dirty="0"/>
          </a:p>
          <a:p>
            <a:r>
              <a:rPr lang="en-US" sz="2400" dirty="0"/>
              <a:t>Perform analysis and filter out your proteins of interest from raw proteomics data (DIA)</a:t>
            </a:r>
          </a:p>
          <a:p>
            <a:endParaRPr lang="en-US" sz="2400" dirty="0"/>
          </a:p>
          <a:p>
            <a:r>
              <a:rPr lang="en-US" sz="2400" dirty="0"/>
              <a:t>Perform differential expression analysis, principal component analysis and clustering of data</a:t>
            </a:r>
            <a:br>
              <a:rPr lang="en-US" sz="2400" dirty="0"/>
            </a:b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B3C9B4-642E-E44D-AAE0-B8530B60AFF9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 rot="18000000">
            <a:off x="10613879" y="2476044"/>
            <a:ext cx="873536" cy="8735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DAE4AEF-C605-D147-AC2E-8C7DB619F99E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9745018" y="3266169"/>
            <a:ext cx="1417983" cy="141798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214BD11-0084-3C48-A29E-CEDE3D985FAE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 rot="2700000">
            <a:off x="9676742" y="2128534"/>
            <a:ext cx="873536" cy="87353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93E366C-0955-3E4E-9752-5EC0EA22A8D8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 rot="15168167">
            <a:off x="10840803" y="4604781"/>
            <a:ext cx="873536" cy="873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52967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D4CCD5C-5842-0649-8F84-021156911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Toolbox</a:t>
            </a:r>
            <a:r>
              <a:rPr lang="sv-SE" dirty="0"/>
              <a:t> for </a:t>
            </a:r>
            <a:r>
              <a:rPr lang="sv-SE" dirty="0" err="1"/>
              <a:t>proteomics</a:t>
            </a:r>
            <a:endParaRPr lang="sv-SE" dirty="0"/>
          </a:p>
        </p:txBody>
      </p:sp>
      <p:sp>
        <p:nvSpPr>
          <p:cNvPr id="34" name="Platshållare för bild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B974C-971A-41F1-A8BB-37BAC51DB7F0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entury Gothic"/>
              </a:rPr>
              <a:pPr/>
              <a:t>40</a:t>
            </a:fld>
            <a:endParaRPr lang="en-US" dirty="0">
              <a:solidFill>
                <a:prstClr val="black">
                  <a:tint val="75000"/>
                </a:prstClr>
              </a:solidFill>
              <a:latin typeface="Century Gothic"/>
            </a:endParaRP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42A3AFE1-AB53-C847-99C1-2C6922C1095B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sv-SE" dirty="0"/>
              <a:t>Human Protein Atlas </a:t>
            </a:r>
            <a:r>
              <a:rPr lang="sv-SE" dirty="0" err="1"/>
              <a:t>Resource</a:t>
            </a:r>
            <a:endParaRPr lang="sv-SE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79271" y="1590424"/>
            <a:ext cx="5279154" cy="139769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431154" y="3348478"/>
            <a:ext cx="501913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prstClr val="black"/>
                </a:solidFill>
                <a:latin typeface="Century Gothic"/>
              </a:rPr>
              <a:t>Antigens</a:t>
            </a:r>
          </a:p>
          <a:p>
            <a:r>
              <a:rPr lang="en-US" dirty="0">
                <a:solidFill>
                  <a:prstClr val="black"/>
                </a:solidFill>
                <a:latin typeface="Century Gothic"/>
              </a:rPr>
              <a:t>Recombinant protein fragments produced in </a:t>
            </a:r>
            <a:r>
              <a:rPr lang="en-US" i="1" dirty="0">
                <a:solidFill>
                  <a:prstClr val="black"/>
                </a:solidFill>
                <a:latin typeface="Century Gothic"/>
              </a:rPr>
              <a:t>Escherichia coli</a:t>
            </a:r>
          </a:p>
          <a:p>
            <a:r>
              <a:rPr lang="en-US" b="1" dirty="0">
                <a:solidFill>
                  <a:schemeClr val="accent1"/>
                </a:solidFill>
                <a:latin typeface="Century Gothic"/>
              </a:rPr>
              <a:t>&gt;50,000 </a:t>
            </a:r>
            <a:r>
              <a:rPr lang="en-US" dirty="0">
                <a:solidFill>
                  <a:schemeClr val="accent1"/>
                </a:solidFill>
                <a:latin typeface="Century Gothic"/>
              </a:rPr>
              <a:t>proteins passed QC for assay generation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061191" y="3348478"/>
            <a:ext cx="38591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prstClr val="black"/>
                </a:solidFill>
                <a:latin typeface="Century Gothic"/>
              </a:rPr>
              <a:t>Antibodies</a:t>
            </a:r>
          </a:p>
          <a:p>
            <a:r>
              <a:rPr lang="en-US" dirty="0">
                <a:solidFill>
                  <a:prstClr val="black"/>
                </a:solidFill>
                <a:latin typeface="Century Gothic"/>
              </a:rPr>
              <a:t>Affinity purified polyclonal Ab’s</a:t>
            </a:r>
          </a:p>
          <a:p>
            <a:r>
              <a:rPr lang="en-US" b="1" dirty="0">
                <a:solidFill>
                  <a:schemeClr val="accent1"/>
                </a:solidFill>
                <a:latin typeface="Century Gothic"/>
              </a:rPr>
              <a:t>&gt;25,000</a:t>
            </a:r>
            <a:r>
              <a:rPr lang="en-US" dirty="0">
                <a:solidFill>
                  <a:schemeClr val="accent1"/>
                </a:solidFill>
                <a:latin typeface="Century Gothic"/>
              </a:rPr>
              <a:t> Ab’s passed QC</a:t>
            </a:r>
          </a:p>
          <a:p>
            <a:r>
              <a:rPr lang="en-US" dirty="0">
                <a:solidFill>
                  <a:schemeClr val="accent1"/>
                </a:solidFill>
                <a:latin typeface="Century Gothic"/>
              </a:rPr>
              <a:t>Available from Atlas Antibodies</a:t>
            </a:r>
          </a:p>
        </p:txBody>
      </p:sp>
    </p:spTree>
    <p:extLst>
      <p:ext uri="{BB962C8B-B14F-4D97-AF65-F5344CB8AC3E}">
        <p14:creationId xmlns:p14="http://schemas.microsoft.com/office/powerpoint/2010/main" val="368696660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D4CCD5C-5842-0649-8F84-021156911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Recombinant Protein fragments</a:t>
            </a:r>
          </a:p>
        </p:txBody>
      </p:sp>
      <p:sp>
        <p:nvSpPr>
          <p:cNvPr id="34" name="Platshållare för bild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B974C-971A-41F1-A8BB-37BAC51DB7F0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entury Gothic"/>
              </a:rPr>
              <a:pPr/>
              <a:t>41</a:t>
            </a:fld>
            <a:endParaRPr lang="en-US" dirty="0">
              <a:solidFill>
                <a:prstClr val="black">
                  <a:tint val="75000"/>
                </a:prstClr>
              </a:solidFill>
              <a:latin typeface="Century Gothic"/>
            </a:endParaRP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42A3AFE1-AB53-C847-99C1-2C6922C1095B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838200" y="180524"/>
            <a:ext cx="4082143" cy="368980"/>
          </a:xfrm>
        </p:spPr>
        <p:txBody>
          <a:bodyPr>
            <a:normAutofit/>
          </a:bodyPr>
          <a:lstStyle/>
          <a:p>
            <a:r>
              <a:rPr lang="en-US" dirty="0" err="1"/>
              <a:t>PrESTs</a:t>
            </a:r>
            <a:r>
              <a:rPr lang="en-US" dirty="0"/>
              <a:t> from HPA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BECEBBF-6B9F-214D-BE9D-5765E0C240D6}"/>
              </a:ext>
            </a:extLst>
          </p:cNvPr>
          <p:cNvSpPr/>
          <p:nvPr/>
        </p:nvSpPr>
        <p:spPr>
          <a:xfrm>
            <a:off x="0" y="6524602"/>
            <a:ext cx="663029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Zeiler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M, 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Straube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WL, Lundberg E, Uhlén M, Mann M (2012) MCP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4E27227-187E-7F4F-996B-865E8A9364A6}"/>
              </a:ext>
            </a:extLst>
          </p:cNvPr>
          <p:cNvGrpSpPr/>
          <p:nvPr/>
        </p:nvGrpSpPr>
        <p:grpSpPr>
          <a:xfrm>
            <a:off x="1906400" y="3327896"/>
            <a:ext cx="8665799" cy="2947549"/>
            <a:chOff x="2005780" y="3351756"/>
            <a:chExt cx="7261545" cy="2469912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F06F987-1BE5-6040-A9DF-2443CFD3E7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1981" r="66677"/>
            <a:stretch/>
          </p:blipFill>
          <p:spPr>
            <a:xfrm>
              <a:off x="6587774" y="3372354"/>
              <a:ext cx="2679551" cy="2449314"/>
            </a:xfrm>
            <a:prstGeom prst="rect">
              <a:avLst/>
            </a:prstGeom>
          </p:spPr>
        </p:pic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F51A724-0B48-C54A-93C0-AE4E9A2B6D0E}"/>
                </a:ext>
              </a:extLst>
            </p:cNvPr>
            <p:cNvGrpSpPr/>
            <p:nvPr/>
          </p:nvGrpSpPr>
          <p:grpSpPr>
            <a:xfrm>
              <a:off x="2005780" y="3351756"/>
              <a:ext cx="4460302" cy="2288052"/>
              <a:chOff x="2033195" y="3521560"/>
              <a:chExt cx="4460302" cy="2288052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A55DB5D1-3289-EB46-A2D2-2CB5DC03C10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33355"/>
              <a:stretch/>
            </p:blipFill>
            <p:spPr>
              <a:xfrm>
                <a:off x="2126845" y="3542158"/>
                <a:ext cx="4366652" cy="2267454"/>
              </a:xfrm>
              <a:prstGeom prst="rect">
                <a:avLst/>
              </a:prstGeom>
            </p:spPr>
          </p:pic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07F1C841-F59E-C349-892C-18BEA92E70F5}"/>
                  </a:ext>
                </a:extLst>
              </p:cNvPr>
              <p:cNvSpPr/>
              <p:nvPr/>
            </p:nvSpPr>
            <p:spPr>
              <a:xfrm>
                <a:off x="2033195" y="3521560"/>
                <a:ext cx="322730" cy="24361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DDF75620-256E-5344-A114-E59ED883FC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6400" y="1963992"/>
            <a:ext cx="6097546" cy="104198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03C31D7-3E49-6549-8C0F-3AD990D6E60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01199" y="1622863"/>
            <a:ext cx="2669177" cy="160616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B8E3282-97DE-5442-8F8A-BE44A0E5E0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200" y="5705646"/>
            <a:ext cx="869696" cy="70553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1C35137-C3FE-9F42-AD05-353036D4793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7315" y="5717205"/>
            <a:ext cx="609125" cy="68707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B7DF04D-33FB-4744-B0D2-299DAC3FAF2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9834" t="23414" r="72783" b="70184"/>
          <a:stretch/>
        </p:blipFill>
        <p:spPr>
          <a:xfrm>
            <a:off x="5048269" y="1406465"/>
            <a:ext cx="2537263" cy="539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574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648D304-3A82-0B4E-A185-AC7B3E7362D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2461" b="66364"/>
          <a:stretch/>
        </p:blipFill>
        <p:spPr>
          <a:xfrm>
            <a:off x="7834757" y="2346471"/>
            <a:ext cx="3571481" cy="79647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851265C-BDD1-AC4C-96BB-92F38A821D9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3356"/>
          <a:stretch/>
        </p:blipFill>
        <p:spPr>
          <a:xfrm>
            <a:off x="7980117" y="3624649"/>
            <a:ext cx="3280760" cy="1580714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A4CFA233-B3E2-5245-83C4-5721A9982E94}"/>
              </a:ext>
            </a:extLst>
          </p:cNvPr>
          <p:cNvGrpSpPr/>
          <p:nvPr/>
        </p:nvGrpSpPr>
        <p:grpSpPr>
          <a:xfrm>
            <a:off x="983393" y="2145694"/>
            <a:ext cx="6307172" cy="3418619"/>
            <a:chOff x="469900" y="1980392"/>
            <a:chExt cx="6794940" cy="3682999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B4FCD85-184A-9147-A2CB-09AB7D5A03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-557"/>
            <a:stretch/>
          </p:blipFill>
          <p:spPr>
            <a:xfrm>
              <a:off x="774699" y="1980392"/>
              <a:ext cx="6490141" cy="3682999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E8C21A4-1A27-3B43-9E1A-E56F1235325A}"/>
                </a:ext>
              </a:extLst>
            </p:cNvPr>
            <p:cNvSpPr/>
            <p:nvPr/>
          </p:nvSpPr>
          <p:spPr>
            <a:xfrm>
              <a:off x="469900" y="1980392"/>
              <a:ext cx="622300" cy="43260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itle 11">
            <a:extLst>
              <a:ext uri="{FF2B5EF4-FFF2-40B4-BE49-F238E27FC236}">
                <a16:creationId xmlns:a16="http://schemas.microsoft.com/office/drawing/2014/main" id="{F56E840A-4CBF-3448-A75C-715915A4E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Full-length vs Protein Fragment</a:t>
            </a:r>
          </a:p>
        </p:txBody>
      </p:sp>
      <p:sp>
        <p:nvSpPr>
          <p:cNvPr id="14" name="Subtitle 13">
            <a:extLst>
              <a:ext uri="{FF2B5EF4-FFF2-40B4-BE49-F238E27FC236}">
                <a16:creationId xmlns:a16="http://schemas.microsoft.com/office/drawing/2014/main" id="{2ED4FA80-0FC7-5A4E-8A3E-A139FAA26D9F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en-US" dirty="0"/>
              <a:t>Peptide coverage</a:t>
            </a:r>
          </a:p>
        </p:txBody>
      </p:sp>
    </p:spTree>
    <p:extLst>
      <p:ext uri="{BB962C8B-B14F-4D97-AF65-F5344CB8AC3E}">
        <p14:creationId xmlns:p14="http://schemas.microsoft.com/office/powerpoint/2010/main" val="195826198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648D304-3A82-0B4E-A185-AC7B3E7362D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3098" r="52461" b="33266"/>
          <a:stretch/>
        </p:blipFill>
        <p:spPr>
          <a:xfrm>
            <a:off x="7834757" y="2346471"/>
            <a:ext cx="3571481" cy="796472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F56E840A-4CBF-3448-A75C-715915A4E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Full-length vs Protein Fragment</a:t>
            </a:r>
          </a:p>
        </p:txBody>
      </p:sp>
      <p:sp>
        <p:nvSpPr>
          <p:cNvPr id="14" name="Subtitle 13">
            <a:extLst>
              <a:ext uri="{FF2B5EF4-FFF2-40B4-BE49-F238E27FC236}">
                <a16:creationId xmlns:a16="http://schemas.microsoft.com/office/drawing/2014/main" id="{2ED4FA80-0FC7-5A4E-8A3E-A139FAA26D9F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en-US" dirty="0"/>
              <a:t>Peptide coverage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25066EC-8FD2-A24B-9FDF-8B72E8FEEA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3107" y="2091724"/>
            <a:ext cx="5879905" cy="36449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837B8D4-CD16-C148-BFA8-B829665C8EF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5396"/>
          <a:stretch/>
        </p:blipFill>
        <p:spPr>
          <a:xfrm>
            <a:off x="7834756" y="3566984"/>
            <a:ext cx="3407013" cy="1805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15443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648D304-3A82-0B4E-A185-AC7B3E7362D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3" t="65433" r="52068" b="931"/>
          <a:stretch/>
        </p:blipFill>
        <p:spPr>
          <a:xfrm>
            <a:off x="7782319" y="2321550"/>
            <a:ext cx="3571481" cy="796472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F56E840A-4CBF-3448-A75C-715915A4E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Full-length vs Protein Fragment</a:t>
            </a:r>
          </a:p>
        </p:txBody>
      </p:sp>
      <p:sp>
        <p:nvSpPr>
          <p:cNvPr id="14" name="Subtitle 13">
            <a:extLst>
              <a:ext uri="{FF2B5EF4-FFF2-40B4-BE49-F238E27FC236}">
                <a16:creationId xmlns:a16="http://schemas.microsoft.com/office/drawing/2014/main" id="{2ED4FA80-0FC7-5A4E-8A3E-A139FAA26D9F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en-US" dirty="0"/>
              <a:t>Peptide coverage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BB8702-947E-C947-887A-4FCE38F3D93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2246"/>
          <a:stretch/>
        </p:blipFill>
        <p:spPr>
          <a:xfrm>
            <a:off x="7928689" y="3739978"/>
            <a:ext cx="3159440" cy="169164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36DD922-FAF7-B440-A039-1A9B89A0CC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91981" y="2105247"/>
            <a:ext cx="5911525" cy="3506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44762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B2DFA6-02D6-A944-A9D1-85F211351E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/>
          <a:stretch/>
        </p:blipFill>
        <p:spPr>
          <a:xfrm>
            <a:off x="8926652" y="1770053"/>
            <a:ext cx="2655208" cy="28676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A54EF66-467E-7842-9A1F-A4A5CD4C4B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2740" y="1353561"/>
            <a:ext cx="3845379" cy="351937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3B3DE1E-710A-8A4A-99AD-60C73BB9DCA3}"/>
              </a:ext>
            </a:extLst>
          </p:cNvPr>
          <p:cNvSpPr/>
          <p:nvPr/>
        </p:nvSpPr>
        <p:spPr>
          <a:xfrm>
            <a:off x="54429" y="6345962"/>
            <a:ext cx="1213757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Oeckl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 P,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Steinacker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 P, Otto M. Comparison of Internal Standard Approaches for SRM Analysis of Alpha-Synuclein in Cerebrospinal Fluid. J Proteome Res. American Chemical Society; 2017 Nov 14;17(1):516–23. </a:t>
            </a:r>
            <a:endParaRPr lang="en-US" sz="1200" dirty="0">
              <a:solidFill>
                <a:schemeClr val="bg1">
                  <a:lumMod val="50000"/>
                </a:schemeClr>
              </a:solidFill>
              <a:effectLst/>
              <a:latin typeface="Helvetica" pitchFamily="2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D3DD68D-4DCF-5242-B5BF-87CDD200DD49}"/>
              </a:ext>
            </a:extLst>
          </p:cNvPr>
          <p:cNvSpPr/>
          <p:nvPr/>
        </p:nvSpPr>
        <p:spPr>
          <a:xfrm>
            <a:off x="-319594" y="2557535"/>
            <a:ext cx="5394425" cy="6463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algn="ctr">
              <a:spcBef>
                <a:spcPct val="0"/>
              </a:spcBef>
            </a:pPr>
            <a:r>
              <a:rPr lang="en-US" sz="3600" cap="all" dirty="0">
                <a:solidFill>
                  <a:srgbClr val="0283C5"/>
                </a:solidFill>
                <a:latin typeface="Roboto Slab" charset="0"/>
                <a:ea typeface="Roboto Slab" charset="0"/>
              </a:rPr>
              <a:t>Peptide</a:t>
            </a:r>
          </a:p>
          <a:p>
            <a:pPr algn="ctr">
              <a:spcBef>
                <a:spcPct val="0"/>
              </a:spcBef>
            </a:pPr>
            <a:r>
              <a:rPr lang="en-US" sz="3600" cap="all" dirty="0">
                <a:solidFill>
                  <a:srgbClr val="0283C5"/>
                </a:solidFill>
                <a:latin typeface="Roboto Slab" charset="0"/>
                <a:ea typeface="Roboto Slab" charset="0"/>
              </a:rPr>
              <a:t>performance</a:t>
            </a:r>
          </a:p>
        </p:txBody>
      </p:sp>
    </p:spTree>
    <p:extLst>
      <p:ext uri="{BB962C8B-B14F-4D97-AF65-F5344CB8AC3E}">
        <p14:creationId xmlns:p14="http://schemas.microsoft.com/office/powerpoint/2010/main" val="297602818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What peptide shall we use?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0E6B2EA-1174-6745-8F04-A13457213035}"/>
              </a:ext>
            </a:extLst>
          </p:cNvPr>
          <p:cNvSpPr/>
          <p:nvPr/>
        </p:nvSpPr>
        <p:spPr>
          <a:xfrm>
            <a:off x="0" y="6581001"/>
            <a:ext cx="303348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Edfors </a:t>
            </a:r>
            <a:r>
              <a:rPr lang="en-US" sz="1200" i="1" dirty="0"/>
              <a:t>et al.</a:t>
            </a:r>
            <a:r>
              <a:rPr lang="en-US" sz="1200" dirty="0"/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2F6F6B-9384-DB41-9CA7-C3009F4E609C}"/>
              </a:ext>
            </a:extLst>
          </p:cNvPr>
          <p:cNvSpPr txBox="1"/>
          <p:nvPr/>
        </p:nvSpPr>
        <p:spPr>
          <a:xfrm>
            <a:off x="9111342" y="2590801"/>
            <a:ext cx="760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2B67B3"/>
                </a:solidFill>
              </a:rPr>
              <a:t>Heavy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E250AB-28AC-7A48-9058-38F14258F705}"/>
              </a:ext>
            </a:extLst>
          </p:cNvPr>
          <p:cNvSpPr txBox="1"/>
          <p:nvPr/>
        </p:nvSpPr>
        <p:spPr>
          <a:xfrm>
            <a:off x="9111342" y="2286001"/>
            <a:ext cx="641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71E43"/>
                </a:solidFill>
              </a:rPr>
              <a:t>Light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0A9F8B3-0158-FC48-8F15-4D9A829C305A}"/>
              </a:ext>
            </a:extLst>
          </p:cNvPr>
          <p:cNvSpPr/>
          <p:nvPr/>
        </p:nvSpPr>
        <p:spPr>
          <a:xfrm>
            <a:off x="620486" y="1785257"/>
            <a:ext cx="489857" cy="3847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00D05BF-F33C-E146-8585-276B8F761314}"/>
              </a:ext>
            </a:extLst>
          </p:cNvPr>
          <p:cNvSpPr/>
          <p:nvPr/>
        </p:nvSpPr>
        <p:spPr>
          <a:xfrm>
            <a:off x="2928257" y="1785257"/>
            <a:ext cx="489857" cy="3847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524F1A2-357A-6D4C-B9BD-D17F8569A105}"/>
              </a:ext>
            </a:extLst>
          </p:cNvPr>
          <p:cNvSpPr/>
          <p:nvPr/>
        </p:nvSpPr>
        <p:spPr>
          <a:xfrm>
            <a:off x="3034183" y="4048978"/>
            <a:ext cx="489857" cy="3847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729BAF9-0FE9-0C4F-9F3E-EB3E69861D46}"/>
              </a:ext>
            </a:extLst>
          </p:cNvPr>
          <p:cNvGrpSpPr/>
          <p:nvPr/>
        </p:nvGrpSpPr>
        <p:grpSpPr>
          <a:xfrm>
            <a:off x="709712" y="1868167"/>
            <a:ext cx="9072878" cy="3794752"/>
            <a:chOff x="709712" y="1868167"/>
            <a:chExt cx="9072878" cy="3794752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EAABB8C1-BDA7-8240-AB22-4F0D0E0F421D}"/>
                </a:ext>
              </a:extLst>
            </p:cNvPr>
            <p:cNvGrpSpPr/>
            <p:nvPr/>
          </p:nvGrpSpPr>
          <p:grpSpPr>
            <a:xfrm>
              <a:off x="838200" y="1898028"/>
              <a:ext cx="8944390" cy="3764891"/>
              <a:chOff x="838200" y="1898028"/>
              <a:chExt cx="8944390" cy="3764891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3D25CB53-5A37-1D46-9456-3069793D9B4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b="4252"/>
              <a:stretch/>
            </p:blipFill>
            <p:spPr>
              <a:xfrm>
                <a:off x="838200" y="1898028"/>
                <a:ext cx="8944390" cy="3764891"/>
              </a:xfrm>
              <a:prstGeom prst="rect">
                <a:avLst/>
              </a:prstGeom>
            </p:spPr>
          </p:pic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03657A29-8FBA-1144-8CEA-7EE64D614579}"/>
                  </a:ext>
                </a:extLst>
              </p:cNvPr>
              <p:cNvSpPr/>
              <p:nvPr/>
            </p:nvSpPr>
            <p:spPr>
              <a:xfrm>
                <a:off x="2928257" y="3724088"/>
                <a:ext cx="489857" cy="38479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6C859FA0-759E-CE43-ABB8-95D8382DA797}"/>
                </a:ext>
              </a:extLst>
            </p:cNvPr>
            <p:cNvSpPr/>
            <p:nvPr/>
          </p:nvSpPr>
          <p:spPr>
            <a:xfrm>
              <a:off x="2928257" y="1868167"/>
              <a:ext cx="489857" cy="3847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5A87AE1-2E02-944A-B0CE-93D26D0297AB}"/>
                </a:ext>
              </a:extLst>
            </p:cNvPr>
            <p:cNvSpPr/>
            <p:nvPr/>
          </p:nvSpPr>
          <p:spPr>
            <a:xfrm>
              <a:off x="709712" y="1868167"/>
              <a:ext cx="489857" cy="3847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C5129F6-C8C1-E346-87A2-37D8B5241E47}"/>
              </a:ext>
            </a:extLst>
          </p:cNvPr>
          <p:cNvGrpSpPr/>
          <p:nvPr/>
        </p:nvGrpSpPr>
        <p:grpSpPr>
          <a:xfrm>
            <a:off x="3173185" y="3763792"/>
            <a:ext cx="7072047" cy="2063662"/>
            <a:chOff x="3033486" y="3769587"/>
            <a:chExt cx="7072047" cy="2063662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47B4645-E271-5A4A-A52B-30558144E57B}"/>
                </a:ext>
              </a:extLst>
            </p:cNvPr>
            <p:cNvSpPr/>
            <p:nvPr/>
          </p:nvSpPr>
          <p:spPr>
            <a:xfrm>
              <a:off x="3033486" y="3769587"/>
              <a:ext cx="7072047" cy="20636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6481D915-5257-3149-B94F-0158F310D451}"/>
                </a:ext>
              </a:extLst>
            </p:cNvPr>
            <p:cNvSpPr/>
            <p:nvPr/>
          </p:nvSpPr>
          <p:spPr>
            <a:xfrm>
              <a:off x="3521509" y="4219308"/>
              <a:ext cx="6096000" cy="1384995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sz="1200" dirty="0">
                  <a:solidFill>
                    <a:srgbClr val="000000"/>
                  </a:solidFill>
                  <a:latin typeface="Calibri" panose="020F0502020204030204" pitchFamily="34" charset="0"/>
                  <a:ea typeface="Times New Roman" panose="02020603050405020304" pitchFamily="18" charset="0"/>
                  <a:cs typeface="Calibri" panose="020F0502020204030204" pitchFamily="34" charset="0"/>
                </a:rPr>
                <a:t>MPLLLLLPLLWAGALAMAAAEVSADQVATVMWDYFSQLSNNAKEAVEHLQKSELTQQLNALFQDKLGEVNTYAGDLQKKLVPFATELHERLAKDSEKLKEEIGKELEELRARLLPHANEVSQKIGDNLRELQQRLEPYADQLRTQVNTQAEQLRRQLTPYAQRMERVLRENADSLQASLRPHADELKAKIDQNVEELKGRLTPYADEFKVKIDQTVEELRRSLAPYAQDTQEKLNHQ</a:t>
              </a:r>
              <a:r>
                <a:rPr lang="en-US" sz="1200" b="1" u="sng" dirty="0">
                  <a:solidFill>
                    <a:srgbClr val="000000"/>
                  </a:solidFill>
                  <a:latin typeface="Calibri" panose="020F0502020204030204" pitchFamily="34" charset="0"/>
                  <a:ea typeface="Times New Roman" panose="02020603050405020304" pitchFamily="18" charset="0"/>
                  <a:cs typeface="Calibri" panose="020F0502020204030204" pitchFamily="34" charset="0"/>
                </a:rPr>
                <a:t>LEGLTFQMKKNAEELKARISASAEELRQR</a:t>
              </a:r>
              <a:r>
                <a:rPr lang="en-US" sz="1200" b="1" u="sng" dirty="0">
                  <a:solidFill>
                    <a:srgbClr val="ED7D31"/>
                  </a:solidFill>
                  <a:latin typeface="Calibri" panose="020F0502020204030204" pitchFamily="34" charset="0"/>
                  <a:ea typeface="Times New Roman" panose="02020603050405020304" pitchFamily="18" charset="0"/>
                  <a:cs typeface="Calibri" panose="020F0502020204030204" pitchFamily="34" charset="0"/>
                </a:rPr>
                <a:t>LAPLAEDVR</a:t>
              </a:r>
              <a:r>
                <a:rPr lang="en-US" sz="1200" b="1" u="sng" dirty="0">
                  <a:solidFill>
                    <a:srgbClr val="000000"/>
                  </a:solidFill>
                  <a:latin typeface="Calibri" panose="020F0502020204030204" pitchFamily="34" charset="0"/>
                  <a:ea typeface="Times New Roman" panose="02020603050405020304" pitchFamily="18" charset="0"/>
                  <a:cs typeface="Calibri" panose="020F0502020204030204" pitchFamily="34" charset="0"/>
                </a:rPr>
                <a:t>GNLRGNTEGLQKSLAELGGHLDQQVEEFRRR</a:t>
              </a:r>
              <a:r>
                <a:rPr lang="en-US" sz="1200" b="1" u="sng" dirty="0">
                  <a:solidFill>
                    <a:srgbClr val="FFC000"/>
                  </a:solidFill>
                  <a:latin typeface="Calibri" panose="020F0502020204030204" pitchFamily="34" charset="0"/>
                  <a:ea typeface="Times New Roman" panose="02020603050405020304" pitchFamily="18" charset="0"/>
                  <a:cs typeface="Calibri" panose="020F0502020204030204" pitchFamily="34" charset="0"/>
                </a:rPr>
                <a:t>VEPYGENFNK</a:t>
              </a:r>
              <a:r>
                <a:rPr lang="en-US" sz="1200" b="1" u="sng" dirty="0">
                  <a:solidFill>
                    <a:srgbClr val="ED7D31"/>
                  </a:solidFill>
                  <a:latin typeface="Calibri" panose="020F0502020204030204" pitchFamily="34" charset="0"/>
                  <a:ea typeface="Times New Roman" panose="02020603050405020304" pitchFamily="18" charset="0"/>
                  <a:cs typeface="Calibri" panose="020F0502020204030204" pitchFamily="34" charset="0"/>
                </a:rPr>
                <a:t>ALVQQMEQLR</a:t>
              </a:r>
              <a:r>
                <a:rPr lang="en-US" sz="1200" b="1" u="sng" dirty="0">
                  <a:solidFill>
                    <a:srgbClr val="000000"/>
                  </a:solidFill>
                  <a:latin typeface="Calibri" panose="020F0502020204030204" pitchFamily="34" charset="0"/>
                  <a:ea typeface="Times New Roman" panose="02020603050405020304" pitchFamily="18" charset="0"/>
                  <a:cs typeface="Calibri" panose="020F0502020204030204" pitchFamily="34" charset="0"/>
                </a:rPr>
                <a:t>QKLGPHAGDVEGHLSFLEKDLRDKVNSFFSTFKEKESQDKTLSLP</a:t>
              </a:r>
              <a:r>
                <a:rPr lang="en-US" sz="1200" dirty="0">
                  <a:solidFill>
                    <a:srgbClr val="000000"/>
                  </a:solidFill>
                  <a:latin typeface="Calibri" panose="020F0502020204030204" pitchFamily="34" charset="0"/>
                  <a:ea typeface="Times New Roman" panose="02020603050405020304" pitchFamily="18" charset="0"/>
                  <a:cs typeface="Calibri" panose="020F0502020204030204" pitchFamily="34" charset="0"/>
                </a:rPr>
                <a:t>ELEQQQEQQQEQQQEQVQMLAPLESGAPENLYFQGEDQVDPRLIDGK</a:t>
              </a:r>
              <a:endParaRPr lang="en-US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r>
                <a:rPr lang="en-US" sz="1200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 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88F12B56-971A-1149-84C0-FE8DB1ED4883}"/>
              </a:ext>
            </a:extLst>
          </p:cNvPr>
          <p:cNvSpPr txBox="1"/>
          <p:nvPr/>
        </p:nvSpPr>
        <p:spPr>
          <a:xfrm>
            <a:off x="10176526" y="4610957"/>
            <a:ext cx="836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APOA4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22C850E-0789-1C4D-A93A-A39576C9AC55}"/>
              </a:ext>
            </a:extLst>
          </p:cNvPr>
          <p:cNvSpPr txBox="1"/>
          <p:nvPr/>
        </p:nvSpPr>
        <p:spPr>
          <a:xfrm>
            <a:off x="1338437" y="1452105"/>
            <a:ext cx="1239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 Measure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143AA02-DB61-B14D-8A02-AEB7C4D0D07A}"/>
              </a:ext>
            </a:extLst>
          </p:cNvPr>
          <p:cNvSpPr txBox="1"/>
          <p:nvPr/>
        </p:nvSpPr>
        <p:spPr>
          <a:xfrm>
            <a:off x="3982159" y="1449607"/>
            <a:ext cx="1253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 Combine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D902BD7-1E89-554A-BFB6-1E9467C0A80A}"/>
              </a:ext>
            </a:extLst>
          </p:cNvPr>
          <p:cNvSpPr txBox="1"/>
          <p:nvPr/>
        </p:nvSpPr>
        <p:spPr>
          <a:xfrm>
            <a:off x="6410565" y="1449607"/>
            <a:ext cx="2223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3. Sequence coverage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48DC612-55AC-2143-9225-DDC370A31473}"/>
              </a:ext>
            </a:extLst>
          </p:cNvPr>
          <p:cNvSpPr txBox="1"/>
          <p:nvPr/>
        </p:nvSpPr>
        <p:spPr>
          <a:xfrm>
            <a:off x="9446966" y="2252965"/>
            <a:ext cx="641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Light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7B69D5B-6878-3141-9E58-5FC981091E1B}"/>
              </a:ext>
            </a:extLst>
          </p:cNvPr>
          <p:cNvSpPr txBox="1"/>
          <p:nvPr/>
        </p:nvSpPr>
        <p:spPr>
          <a:xfrm>
            <a:off x="9446966" y="2687680"/>
            <a:ext cx="760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Heavy</a:t>
            </a:r>
          </a:p>
        </p:txBody>
      </p:sp>
      <p:sp>
        <p:nvSpPr>
          <p:cNvPr id="11" name="Subtitle 10">
            <a:extLst>
              <a:ext uri="{FF2B5EF4-FFF2-40B4-BE49-F238E27FC236}">
                <a16:creationId xmlns:a16="http://schemas.microsoft.com/office/drawing/2014/main" id="{E809C05A-E652-0C4F-AB5F-9C43017F3713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573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Selecting the optimal peptide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B93548-F011-DC48-AAEA-FE055DA3B9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728" t="63516" r="5038" b="2046"/>
          <a:stretch/>
        </p:blipFill>
        <p:spPr>
          <a:xfrm>
            <a:off x="5640212" y="1524000"/>
            <a:ext cx="5217005" cy="46590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7AF2BDB-D00D-B848-AD55-52D0F5EFC6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837" t="45526" r="51016" b="8098"/>
          <a:stretch/>
        </p:blipFill>
        <p:spPr>
          <a:xfrm>
            <a:off x="970512" y="1261604"/>
            <a:ext cx="4173117" cy="5029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280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PEPTIDE formation Kinetics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9F301961-BFE2-8948-A740-4C2E9DD8F19C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sv-SE" dirty="0" err="1"/>
              <a:t>Trypsin</a:t>
            </a:r>
            <a:r>
              <a:rPr lang="sv-SE" dirty="0"/>
              <a:t> Digestion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9E8790D7-0E4E-2E4C-8B8A-ECF5B8E60827}"/>
              </a:ext>
            </a:extLst>
          </p:cNvPr>
          <p:cNvGrpSpPr/>
          <p:nvPr/>
        </p:nvGrpSpPr>
        <p:grpSpPr>
          <a:xfrm>
            <a:off x="241672" y="2153927"/>
            <a:ext cx="4266828" cy="3572478"/>
            <a:chOff x="-223053" y="2864431"/>
            <a:chExt cx="3810465" cy="3190380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BE177FAD-67DB-A24C-81C3-AFCAE2728C76}"/>
                </a:ext>
              </a:extLst>
            </p:cNvPr>
            <p:cNvPicPr>
              <a:picLocks/>
            </p:cNvPicPr>
            <p:nvPr/>
          </p:nvPicPr>
          <p:blipFill>
            <a:blip r:embed="rId3">
              <a:biLevel thresh="75000"/>
            </a:blip>
            <a:stretch>
              <a:fillRect/>
            </a:stretch>
          </p:blipFill>
          <p:spPr>
            <a:xfrm>
              <a:off x="88695" y="3262262"/>
              <a:ext cx="672052" cy="672052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5B4E725-5E57-FA40-A5EF-342500546748}"/>
                </a:ext>
              </a:extLst>
            </p:cNvPr>
            <p:cNvSpPr txBox="1"/>
            <p:nvPr/>
          </p:nvSpPr>
          <p:spPr>
            <a:xfrm>
              <a:off x="-223053" y="2864431"/>
              <a:ext cx="1445739" cy="2473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Roboto Slab Light" charset="0"/>
                  <a:ea typeface="Roboto Slab Light" charset="0"/>
                </a:defRPr>
              </a:lvl1pPr>
            </a:lstStyle>
            <a:p>
              <a:r>
                <a:rPr lang="sv-SE" dirty="0"/>
                <a:t>QPrEST standards</a:t>
              </a: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51918EDD-C77D-1D4C-BD8A-025894D14E21}"/>
                </a:ext>
              </a:extLst>
            </p:cNvPr>
            <p:cNvPicPr>
              <a:picLocks/>
            </p:cNvPicPr>
            <p:nvPr/>
          </p:nvPicPr>
          <p:blipFill>
            <a:blip r:embed="rId4">
              <a:alphaModFix amt="35000"/>
            </a:blip>
            <a:stretch>
              <a:fillRect/>
            </a:stretch>
          </p:blipFill>
          <p:spPr>
            <a:xfrm rot="8543686" flipH="1">
              <a:off x="542997" y="3394704"/>
              <a:ext cx="493073" cy="543042"/>
            </a:xfrm>
            <a:prstGeom prst="rect">
              <a:avLst/>
            </a:prstGeom>
          </p:spPr>
        </p:pic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D9770C98-946E-4740-B88C-47B48F901ADE}"/>
                </a:ext>
              </a:extLst>
            </p:cNvPr>
            <p:cNvGrpSpPr/>
            <p:nvPr/>
          </p:nvGrpSpPr>
          <p:grpSpPr>
            <a:xfrm>
              <a:off x="762623" y="3100563"/>
              <a:ext cx="2824789" cy="2954248"/>
              <a:chOff x="7134973" y="1911286"/>
              <a:chExt cx="3715274" cy="3885543"/>
            </a:xfrm>
          </p:grpSpPr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77AAFAFD-E2E5-F040-A322-4C35E9416874}"/>
                  </a:ext>
                </a:extLst>
              </p:cNvPr>
              <p:cNvGrpSpPr/>
              <p:nvPr/>
            </p:nvGrpSpPr>
            <p:grpSpPr>
              <a:xfrm>
                <a:off x="7134973" y="3007868"/>
                <a:ext cx="423922" cy="2788961"/>
                <a:chOff x="6331470" y="1825625"/>
                <a:chExt cx="697358" cy="4587880"/>
              </a:xfrm>
            </p:grpSpPr>
            <p:pic>
              <p:nvPicPr>
                <p:cNvPr id="36" name="Picture 35">
                  <a:extLst>
                    <a:ext uri="{FF2B5EF4-FFF2-40B4-BE49-F238E27FC236}">
                      <a16:creationId xmlns:a16="http://schemas.microsoft.com/office/drawing/2014/main" id="{C7934845-EA84-2940-9920-53FD14ADFFA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331470" y="1825625"/>
                  <a:ext cx="697357" cy="917575"/>
                </a:xfrm>
                <a:prstGeom prst="rect">
                  <a:avLst/>
                </a:prstGeom>
              </p:spPr>
            </p:pic>
            <p:pic>
              <p:nvPicPr>
                <p:cNvPr id="37" name="Picture 36">
                  <a:extLst>
                    <a:ext uri="{FF2B5EF4-FFF2-40B4-BE49-F238E27FC236}">
                      <a16:creationId xmlns:a16="http://schemas.microsoft.com/office/drawing/2014/main" id="{5558AE8A-BE94-E244-BBBF-12A719D3799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331470" y="2743200"/>
                  <a:ext cx="697355" cy="917575"/>
                </a:xfrm>
                <a:prstGeom prst="rect">
                  <a:avLst/>
                </a:prstGeom>
              </p:spPr>
            </p:pic>
            <p:pic>
              <p:nvPicPr>
                <p:cNvPr id="38" name="Picture 37">
                  <a:extLst>
                    <a:ext uri="{FF2B5EF4-FFF2-40B4-BE49-F238E27FC236}">
                      <a16:creationId xmlns:a16="http://schemas.microsoft.com/office/drawing/2014/main" id="{A62CDF4E-28E7-2548-8138-420BBBE6746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331470" y="3660777"/>
                  <a:ext cx="697358" cy="917575"/>
                </a:xfrm>
                <a:prstGeom prst="rect">
                  <a:avLst/>
                </a:prstGeom>
              </p:spPr>
            </p:pic>
            <p:pic>
              <p:nvPicPr>
                <p:cNvPr id="39" name="Picture 38">
                  <a:extLst>
                    <a:ext uri="{FF2B5EF4-FFF2-40B4-BE49-F238E27FC236}">
                      <a16:creationId xmlns:a16="http://schemas.microsoft.com/office/drawing/2014/main" id="{03E8D504-9327-F343-962B-2D929EA18D2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331470" y="4578353"/>
                  <a:ext cx="697358" cy="917575"/>
                </a:xfrm>
                <a:prstGeom prst="rect">
                  <a:avLst/>
                </a:prstGeom>
              </p:spPr>
            </p:pic>
            <p:pic>
              <p:nvPicPr>
                <p:cNvPr id="40" name="Picture 39">
                  <a:extLst>
                    <a:ext uri="{FF2B5EF4-FFF2-40B4-BE49-F238E27FC236}">
                      <a16:creationId xmlns:a16="http://schemas.microsoft.com/office/drawing/2014/main" id="{32D903D4-9875-6D42-A039-749B6423E9D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331470" y="5495930"/>
                  <a:ext cx="697356" cy="917575"/>
                </a:xfrm>
                <a:prstGeom prst="rect">
                  <a:avLst/>
                </a:prstGeom>
              </p:spPr>
            </p:pic>
          </p:grp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909266E-1854-F843-AAEA-6F05F284348D}"/>
                  </a:ext>
                </a:extLst>
              </p:cNvPr>
              <p:cNvSpPr txBox="1"/>
              <p:nvPr/>
            </p:nvSpPr>
            <p:spPr>
              <a:xfrm>
                <a:off x="7695602" y="2336911"/>
                <a:ext cx="396789" cy="4857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5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7BC308F-3560-CE4F-BFC3-244CDA236A4E}"/>
                  </a:ext>
                </a:extLst>
              </p:cNvPr>
              <p:cNvSpPr txBox="1"/>
              <p:nvPr/>
            </p:nvSpPr>
            <p:spPr>
              <a:xfrm>
                <a:off x="8273380" y="2343121"/>
                <a:ext cx="550696" cy="4857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15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6347D71-CAF7-AF4A-9F7D-B24BB34A3374}"/>
                  </a:ext>
                </a:extLst>
              </p:cNvPr>
              <p:cNvSpPr txBox="1"/>
              <p:nvPr/>
            </p:nvSpPr>
            <p:spPr>
              <a:xfrm>
                <a:off x="8877789" y="2336911"/>
                <a:ext cx="550696" cy="4857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30</a:t>
                </a: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DF61DF0-F048-D348-8470-9DA37E6233C8}"/>
                  </a:ext>
                </a:extLst>
              </p:cNvPr>
              <p:cNvSpPr txBox="1"/>
              <p:nvPr/>
            </p:nvSpPr>
            <p:spPr>
              <a:xfrm>
                <a:off x="10145642" y="2343121"/>
                <a:ext cx="704605" cy="4857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360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27C6A64-F412-EB43-9B46-DB876A136EB3}"/>
                  </a:ext>
                </a:extLst>
              </p:cNvPr>
              <p:cNvSpPr txBox="1"/>
              <p:nvPr/>
            </p:nvSpPr>
            <p:spPr>
              <a:xfrm>
                <a:off x="9385787" y="2336911"/>
                <a:ext cx="550696" cy="4857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60</a:t>
                </a:r>
              </a:p>
            </p:txBody>
          </p:sp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96B8933E-A08C-EB4B-880C-C425AC31496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73878" y="3254132"/>
                <a:ext cx="456570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5E57B81-977B-FB40-AA03-2520791C42B0}"/>
                  </a:ext>
                </a:extLst>
              </p:cNvPr>
              <p:cNvSpPr txBox="1"/>
              <p:nvPr/>
            </p:nvSpPr>
            <p:spPr>
              <a:xfrm>
                <a:off x="7876591" y="1911286"/>
                <a:ext cx="2347588" cy="4857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/>
                  <a:t>Trypsin Digestion</a:t>
                </a:r>
              </a:p>
            </p:txBody>
          </p:sp>
          <p:cxnSp>
            <p:nvCxnSpPr>
              <p:cNvPr id="43" name="Straight Arrow Connector 42">
                <a:extLst>
                  <a:ext uri="{FF2B5EF4-FFF2-40B4-BE49-F238E27FC236}">
                    <a16:creationId xmlns:a16="http://schemas.microsoft.com/office/drawing/2014/main" id="{B04B2006-B0E4-8F4D-BA18-690D6A789C4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73878" y="3794565"/>
                <a:ext cx="817703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Arrow Connector 44">
                <a:extLst>
                  <a:ext uri="{FF2B5EF4-FFF2-40B4-BE49-F238E27FC236}">
                    <a16:creationId xmlns:a16="http://schemas.microsoft.com/office/drawing/2014/main" id="{EE7C4294-9965-A74B-B302-7CCB177E869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51043" y="4357835"/>
                <a:ext cx="1283956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37BDB1D6-5C18-6843-A431-BE9BBF832B5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51043" y="4898269"/>
                <a:ext cx="1859806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Arrow Connector 48">
                <a:extLst>
                  <a:ext uri="{FF2B5EF4-FFF2-40B4-BE49-F238E27FC236}">
                    <a16:creationId xmlns:a16="http://schemas.microsoft.com/office/drawing/2014/main" id="{514EFC26-8BC5-D14B-B5B7-009BED49B36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685518" y="5413197"/>
                <a:ext cx="732896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F46684CD-6310-F141-848B-CB0E12A866C6}"/>
                  </a:ext>
                </a:extLst>
              </p:cNvPr>
              <p:cNvSpPr txBox="1"/>
              <p:nvPr/>
            </p:nvSpPr>
            <p:spPr>
              <a:xfrm>
                <a:off x="9796816" y="2336909"/>
                <a:ext cx="451606" cy="4857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…</a:t>
                </a:r>
              </a:p>
            </p:txBody>
          </p:sp>
        </p:grpSp>
        <p:cxnSp>
          <p:nvCxnSpPr>
            <p:cNvPr id="19" name="Elbow Connector 18">
              <a:extLst>
                <a:ext uri="{FF2B5EF4-FFF2-40B4-BE49-F238E27FC236}">
                  <a16:creationId xmlns:a16="http://schemas.microsoft.com/office/drawing/2014/main" id="{4E8D7147-7194-8F43-A5FA-D3456C998AD3}"/>
                </a:ext>
              </a:extLst>
            </p:cNvPr>
            <p:cNvCxnSpPr>
              <a:cxnSpLocks/>
            </p:cNvCxnSpPr>
            <p:nvPr/>
          </p:nvCxnSpPr>
          <p:spPr>
            <a:xfrm rot="8100000" flipH="1" flipV="1">
              <a:off x="2420790" y="5693114"/>
              <a:ext cx="255610" cy="190982"/>
            </a:xfrm>
            <a:prstGeom prst="bentConnector3">
              <a:avLst/>
            </a:prstGeom>
            <a:ln w="508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51BF040F-6AEE-644F-946E-4F9B7BAE4B25}"/>
                </a:ext>
              </a:extLst>
            </p:cNvPr>
            <p:cNvCxnSpPr/>
            <p:nvPr/>
          </p:nvCxnSpPr>
          <p:spPr>
            <a:xfrm flipH="1">
              <a:off x="1159642" y="5807173"/>
              <a:ext cx="12357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200191E2-BA09-9840-B592-E375CD76F64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3127" t="72292"/>
          <a:stretch/>
        </p:blipFill>
        <p:spPr>
          <a:xfrm>
            <a:off x="5066936" y="2190461"/>
            <a:ext cx="6988029" cy="355278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878D5B6-2763-DA43-87BE-79EE971A41EE}"/>
              </a:ext>
            </a:extLst>
          </p:cNvPr>
          <p:cNvSpPr/>
          <p:nvPr/>
        </p:nvSpPr>
        <p:spPr>
          <a:xfrm>
            <a:off x="5066936" y="2153927"/>
            <a:ext cx="6988029" cy="3975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314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Apolipoproteins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AE8F0B4-2F7C-8E4D-B67B-A7A44BCE3F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75446" cy="4351338"/>
          </a:xfrm>
        </p:spPr>
        <p:txBody>
          <a:bodyPr/>
          <a:lstStyle/>
          <a:p>
            <a:r>
              <a:rPr lang="en-US" dirty="0"/>
              <a:t>Associated with transport of different sizes of lipid droplets</a:t>
            </a:r>
          </a:p>
          <a:p>
            <a:pPr lvl="1"/>
            <a:r>
              <a:rPr lang="en-US" dirty="0"/>
              <a:t>Only APOB and APOA1 are </a:t>
            </a:r>
            <a:br>
              <a:rPr lang="en-US" dirty="0"/>
            </a:br>
            <a:r>
              <a:rPr lang="en-US" dirty="0"/>
              <a:t>monitored in clinics today</a:t>
            </a:r>
          </a:p>
          <a:p>
            <a:pPr lvl="1"/>
            <a:r>
              <a:rPr lang="en-US" dirty="0"/>
              <a:t>What about the rest?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en-US" dirty="0"/>
              <a:t>Application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7F94999-1820-1F4A-BF27-52818A58E0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2895" y="2356437"/>
            <a:ext cx="5666284" cy="287292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43C570C-D770-9A4C-9579-736ADE61CEFB}"/>
              </a:ext>
            </a:extLst>
          </p:cNvPr>
          <p:cNvSpPr txBox="1"/>
          <p:nvPr/>
        </p:nvSpPr>
        <p:spPr>
          <a:xfrm>
            <a:off x="7301539" y="5176558"/>
            <a:ext cx="694036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C71E43"/>
                </a:solidFill>
              </a:rPr>
              <a:t>APOB</a:t>
            </a:r>
          </a:p>
          <a:p>
            <a:r>
              <a:rPr lang="en-US" sz="1400" dirty="0">
                <a:solidFill>
                  <a:srgbClr val="44789D"/>
                </a:solidFill>
              </a:rPr>
              <a:t>APOA1</a:t>
            </a:r>
          </a:p>
          <a:p>
            <a:r>
              <a:rPr lang="en-US" sz="1400" dirty="0"/>
              <a:t>APOE</a:t>
            </a:r>
          </a:p>
          <a:p>
            <a:r>
              <a:rPr lang="en-US" sz="1400" dirty="0"/>
              <a:t>APOH</a:t>
            </a:r>
          </a:p>
          <a:p>
            <a:r>
              <a:rPr lang="en-US" sz="1400" dirty="0"/>
              <a:t>APOA4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CC0F2E-A1EC-8B44-9661-094BA7D8C242}"/>
              </a:ext>
            </a:extLst>
          </p:cNvPr>
          <p:cNvSpPr txBox="1"/>
          <p:nvPr/>
        </p:nvSpPr>
        <p:spPr>
          <a:xfrm>
            <a:off x="9599396" y="1541691"/>
            <a:ext cx="65434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C71E43"/>
                </a:solidFill>
              </a:rPr>
              <a:t>APOB</a:t>
            </a:r>
          </a:p>
          <a:p>
            <a:r>
              <a:rPr lang="en-US" sz="1400" dirty="0"/>
              <a:t>APOE</a:t>
            </a:r>
          </a:p>
          <a:p>
            <a:r>
              <a:rPr lang="en-US" sz="1400" dirty="0"/>
              <a:t>APOM</a:t>
            </a:r>
          </a:p>
          <a:p>
            <a:r>
              <a:rPr lang="en-US" sz="1400" dirty="0"/>
              <a:t>APOH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B366BD3-9F7B-244C-A4C6-F41B1EDE8F50}"/>
              </a:ext>
            </a:extLst>
          </p:cNvPr>
          <p:cNvSpPr txBox="1"/>
          <p:nvPr/>
        </p:nvSpPr>
        <p:spPr>
          <a:xfrm>
            <a:off x="9374262" y="3784403"/>
            <a:ext cx="654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VLDL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EDF176D-2239-8C40-BFB9-D1CBF16F973B}"/>
              </a:ext>
            </a:extLst>
          </p:cNvPr>
          <p:cNvSpPr txBox="1"/>
          <p:nvPr/>
        </p:nvSpPr>
        <p:spPr>
          <a:xfrm>
            <a:off x="6871421" y="1905725"/>
            <a:ext cx="1359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Chylomicron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CD30C94-D7E9-9248-A0C9-139DB44F3741}"/>
              </a:ext>
            </a:extLst>
          </p:cNvPr>
          <p:cNvSpPr txBox="1"/>
          <p:nvPr/>
        </p:nvSpPr>
        <p:spPr>
          <a:xfrm>
            <a:off x="10234142" y="3986878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HDL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910C989-6845-5746-AC6B-F3C184E280EC}"/>
              </a:ext>
            </a:extLst>
          </p:cNvPr>
          <p:cNvSpPr txBox="1"/>
          <p:nvPr/>
        </p:nvSpPr>
        <p:spPr>
          <a:xfrm>
            <a:off x="11176184" y="3309355"/>
            <a:ext cx="522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LDL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A780028-7205-5D40-B94A-BA788FB8B92D}"/>
              </a:ext>
            </a:extLst>
          </p:cNvPr>
          <p:cNvSpPr txBox="1"/>
          <p:nvPr/>
        </p:nvSpPr>
        <p:spPr>
          <a:xfrm>
            <a:off x="11096017" y="4061869"/>
            <a:ext cx="10809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/>
              <a:t>PreB</a:t>
            </a:r>
            <a:r>
              <a:rPr lang="en-US" b="1" i="1" dirty="0"/>
              <a:t>-HDL</a:t>
            </a:r>
            <a:endParaRPr lang="en-US" i="1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F3BF64D-85A4-514C-A100-90A5BD31D469}"/>
              </a:ext>
            </a:extLst>
          </p:cNvPr>
          <p:cNvSpPr/>
          <p:nvPr/>
        </p:nvSpPr>
        <p:spPr>
          <a:xfrm>
            <a:off x="11417631" y="4724418"/>
            <a:ext cx="69403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44789D"/>
                </a:solidFill>
              </a:rPr>
              <a:t>APOA1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AD986D3-E6C2-5144-B5E3-2E7AA3B6CA19}"/>
              </a:ext>
            </a:extLst>
          </p:cNvPr>
          <p:cNvSpPr/>
          <p:nvPr/>
        </p:nvSpPr>
        <p:spPr>
          <a:xfrm>
            <a:off x="10092526" y="4763583"/>
            <a:ext cx="874983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44789D"/>
                </a:solidFill>
              </a:rPr>
              <a:t>APOA1</a:t>
            </a:r>
          </a:p>
          <a:p>
            <a:r>
              <a:rPr lang="en-US" sz="1200" dirty="0"/>
              <a:t>APOA2</a:t>
            </a:r>
          </a:p>
          <a:p>
            <a:r>
              <a:rPr lang="en-US" sz="1200" dirty="0"/>
              <a:t>APOL1</a:t>
            </a:r>
          </a:p>
          <a:p>
            <a:r>
              <a:rPr lang="en-US" sz="1200" dirty="0"/>
              <a:t>APOC</a:t>
            </a:r>
          </a:p>
          <a:p>
            <a:r>
              <a:rPr lang="en-US" sz="1200" dirty="0"/>
              <a:t>APOD</a:t>
            </a:r>
          </a:p>
          <a:p>
            <a:r>
              <a:rPr lang="en-US" sz="1200" dirty="0"/>
              <a:t>APOE</a:t>
            </a:r>
          </a:p>
          <a:p>
            <a:r>
              <a:rPr lang="en-US" sz="1200" dirty="0"/>
              <a:t>APOM</a:t>
            </a:r>
          </a:p>
          <a:p>
            <a:r>
              <a:rPr lang="en-US" sz="1200" dirty="0"/>
              <a:t>APOJ (CL</a:t>
            </a:r>
            <a:r>
              <a:rPr lang="sv-SE" sz="1200" dirty="0"/>
              <a:t>U)</a:t>
            </a:r>
            <a:endParaRPr lang="en-US" sz="12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385C85D-A0C1-834A-9964-BC03193B34C6}"/>
              </a:ext>
            </a:extLst>
          </p:cNvPr>
          <p:cNvSpPr txBox="1"/>
          <p:nvPr/>
        </p:nvSpPr>
        <p:spPr>
          <a:xfrm>
            <a:off x="11145118" y="1794456"/>
            <a:ext cx="55175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C71E43"/>
                </a:solidFill>
              </a:rPr>
              <a:t>APOB</a:t>
            </a:r>
          </a:p>
          <a:p>
            <a:r>
              <a:rPr lang="en-US" sz="1100" dirty="0"/>
              <a:t>APOM</a:t>
            </a:r>
          </a:p>
          <a:p>
            <a:r>
              <a:rPr lang="en-US" sz="1100" dirty="0"/>
              <a:t>APOH</a:t>
            </a:r>
          </a:p>
          <a:p>
            <a:r>
              <a:rPr lang="en-US" sz="1100" dirty="0"/>
              <a:t>APOD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B3EDEA6-7F49-4745-8C64-2F7308DF4E15}"/>
              </a:ext>
            </a:extLst>
          </p:cNvPr>
          <p:cNvSpPr/>
          <p:nvPr/>
        </p:nvSpPr>
        <p:spPr>
          <a:xfrm>
            <a:off x="9926569" y="6560486"/>
            <a:ext cx="422999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i="1" dirty="0">
                <a:solidFill>
                  <a:schemeClr val="bg1">
                    <a:lumMod val="50000"/>
                  </a:schemeClr>
                </a:solidFill>
                <a:effectLst/>
                <a:latin typeface="Helvetica" pitchFamily="2" charset="0"/>
              </a:rPr>
              <a:t>Picture adopted from </a:t>
            </a:r>
            <a:r>
              <a:rPr lang="en-US" sz="1200" i="1" dirty="0" err="1">
                <a:solidFill>
                  <a:schemeClr val="bg1">
                    <a:lumMod val="50000"/>
                  </a:schemeClr>
                </a:solidFill>
                <a:effectLst/>
                <a:latin typeface="Helvetica" pitchFamily="2" charset="0"/>
              </a:rPr>
              <a:t>MabTech</a:t>
            </a:r>
            <a:endParaRPr lang="en-US" sz="1200" i="1" dirty="0">
              <a:solidFill>
                <a:schemeClr val="bg1">
                  <a:lumMod val="50000"/>
                </a:schemeClr>
              </a:solidFill>
              <a:effectLst/>
              <a:latin typeface="Helvetica" pitchFamily="2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DA06137-F212-0242-B7F9-68DCC42EA17A}"/>
              </a:ext>
            </a:extLst>
          </p:cNvPr>
          <p:cNvSpPr/>
          <p:nvPr/>
        </p:nvSpPr>
        <p:spPr>
          <a:xfrm>
            <a:off x="116823" y="6437375"/>
            <a:ext cx="489248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i="1" dirty="0"/>
              <a:t>Hober et al. Absolute Quantification of Apolipoproteins Following Treatment with Omega-3 Carboxylic Acids and Fenofibrate Using a High Precision SIS PrEST -Based SRM, In review</a:t>
            </a:r>
          </a:p>
        </p:txBody>
      </p:sp>
    </p:spTree>
    <p:extLst>
      <p:ext uri="{BB962C8B-B14F-4D97-AF65-F5344CB8AC3E}">
        <p14:creationId xmlns:p14="http://schemas.microsoft.com/office/powerpoint/2010/main" val="14496737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we need Proteomics</a:t>
            </a:r>
          </a:p>
        </p:txBody>
      </p:sp>
      <p:sp>
        <p:nvSpPr>
          <p:cNvPr id="18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607473" cy="4351338"/>
          </a:xfrm>
        </p:spPr>
        <p:txBody>
          <a:bodyPr>
            <a:normAutofit fontScale="625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dirty="0"/>
              <a:t>Comprehensive datasets can easily be generated using transcriptomics</a:t>
            </a:r>
          </a:p>
          <a:p>
            <a:pPr>
              <a:lnSpc>
                <a:spcPct val="120000"/>
              </a:lnSpc>
            </a:pPr>
            <a:endParaRPr lang="en-US" dirty="0"/>
          </a:p>
          <a:p>
            <a:pPr marL="0" indent="0">
              <a:lnSpc>
                <a:spcPct val="120000"/>
              </a:lnSpc>
              <a:buNone/>
            </a:pPr>
            <a:r>
              <a:rPr lang="en-US" dirty="0"/>
              <a:t>Selective pressure is acting at the protein-level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The </a:t>
            </a:r>
            <a:r>
              <a:rPr lang="en-US" b="1" dirty="0">
                <a:solidFill>
                  <a:schemeClr val="accent1"/>
                </a:solidFill>
              </a:rPr>
              <a:t>level</a:t>
            </a:r>
            <a:r>
              <a:rPr lang="en-US" dirty="0"/>
              <a:t> of transcription is not a quantitative estimate of its corresponding protein </a:t>
            </a:r>
            <a:r>
              <a:rPr lang="en-US" b="1" dirty="0">
                <a:solidFill>
                  <a:schemeClr val="accent1"/>
                </a:solidFill>
              </a:rPr>
              <a:t>level</a:t>
            </a:r>
            <a:r>
              <a:rPr lang="en-US" b="1" dirty="0"/>
              <a:t> </a:t>
            </a:r>
            <a:br>
              <a:rPr lang="en-US" b="1" dirty="0"/>
            </a:br>
            <a:r>
              <a:rPr lang="en-US" dirty="0"/>
              <a:t>-&gt; Translation efficiency</a:t>
            </a:r>
          </a:p>
          <a:p>
            <a:pPr>
              <a:lnSpc>
                <a:spcPct val="120000"/>
              </a:lnSpc>
            </a:pPr>
            <a:endParaRPr lang="en-US" dirty="0"/>
          </a:p>
          <a:p>
            <a:pPr marL="0" indent="0">
              <a:lnSpc>
                <a:spcPct val="120000"/>
              </a:lnSpc>
              <a:buNone/>
            </a:pPr>
            <a:r>
              <a:rPr lang="en-US" dirty="0"/>
              <a:t>When absolute quantification is needed</a:t>
            </a:r>
          </a:p>
          <a:p>
            <a:pPr marL="0" indent="0">
              <a:lnSpc>
                <a:spcPct val="120000"/>
              </a:lnSpc>
              <a:buNone/>
            </a:pPr>
            <a:endParaRPr lang="en-US" dirty="0"/>
          </a:p>
          <a:p>
            <a:pPr marL="0" indent="0">
              <a:lnSpc>
                <a:spcPct val="120000"/>
              </a:lnSpc>
              <a:buNone/>
            </a:pPr>
            <a:r>
              <a:rPr lang="en-US" dirty="0"/>
              <a:t>Achieved by either sensitive antibody-based assays or specific LC-MS/MS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A59B6C65-EDA8-834F-ABC1-2B4904024FF3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8628A10-21DB-804A-B8EF-9A4DF43F793E}"/>
              </a:ext>
            </a:extLst>
          </p:cNvPr>
          <p:cNvGrpSpPr/>
          <p:nvPr/>
        </p:nvGrpSpPr>
        <p:grpSpPr>
          <a:xfrm>
            <a:off x="6961083" y="2102337"/>
            <a:ext cx="5117310" cy="3523144"/>
            <a:chOff x="7527218" y="2102337"/>
            <a:chExt cx="4273579" cy="294225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416A4C1-1DC3-6D49-9343-E796EFCAFC9E}"/>
                </a:ext>
              </a:extLst>
            </p:cNvPr>
            <p:cNvSpPr txBox="1"/>
            <p:nvPr/>
          </p:nvSpPr>
          <p:spPr>
            <a:xfrm>
              <a:off x="9887087" y="2190523"/>
              <a:ext cx="1710810" cy="5397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Absolute and </a:t>
              </a:r>
            </a:p>
            <a:p>
              <a:pPr algn="ctr"/>
              <a:r>
                <a:rPr lang="en-US" dirty="0"/>
                <a:t>Relative Abundance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6CE7102-662F-7B4C-971D-1B1AF82E2FD0}"/>
                </a:ext>
              </a:extLst>
            </p:cNvPr>
            <p:cNvSpPr txBox="1"/>
            <p:nvPr/>
          </p:nvSpPr>
          <p:spPr>
            <a:xfrm>
              <a:off x="8337368" y="2102337"/>
              <a:ext cx="855753" cy="3084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Turnover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AFEC44E-9B94-4644-82CE-4CF226A0574F}"/>
                </a:ext>
              </a:extLst>
            </p:cNvPr>
            <p:cNvSpPr txBox="1"/>
            <p:nvPr/>
          </p:nvSpPr>
          <p:spPr>
            <a:xfrm>
              <a:off x="7527218" y="3147620"/>
              <a:ext cx="1164993" cy="3084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PTM analysis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9C57241-BFD2-6249-8CBB-DF280352F4BB}"/>
                </a:ext>
              </a:extLst>
            </p:cNvPr>
            <p:cNvSpPr txBox="1"/>
            <p:nvPr/>
          </p:nvSpPr>
          <p:spPr>
            <a:xfrm>
              <a:off x="8018012" y="4013668"/>
              <a:ext cx="1444836" cy="3084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Protein Isoforms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12EA5A2-95A2-E34C-BE58-24559FB0B27E}"/>
                </a:ext>
              </a:extLst>
            </p:cNvPr>
            <p:cNvSpPr txBox="1"/>
            <p:nvPr/>
          </p:nvSpPr>
          <p:spPr>
            <a:xfrm>
              <a:off x="9349657" y="4504828"/>
              <a:ext cx="2311405" cy="5397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Complexes and</a:t>
              </a:r>
              <a:br>
                <a:rPr lang="en-US" dirty="0"/>
              </a:br>
              <a:r>
                <a:rPr lang="en-US" dirty="0"/>
                <a:t>Protein Protein Interactions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391295D-3452-DE46-B352-B0E8E800446F}"/>
                </a:ext>
              </a:extLst>
            </p:cNvPr>
            <p:cNvSpPr txBox="1"/>
            <p:nvPr/>
          </p:nvSpPr>
          <p:spPr>
            <a:xfrm>
              <a:off x="10726781" y="3455396"/>
              <a:ext cx="1074016" cy="3084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Localization</a:t>
              </a: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CE53954-9F20-EB45-9C15-7858FA31EDB7}"/>
                </a:ext>
              </a:extLst>
            </p:cNvPr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905697" y="2689813"/>
              <a:ext cx="1478374" cy="14783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52846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SRM assay generation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AE8F0B4-2F7C-8E4D-B67B-A7A44BCE3F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94459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Goal: Enable quantification of 14 apolipoproteins in human plasma using SRM.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11E9462-33C9-9449-8794-5E2581F89D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1869" y="3305445"/>
            <a:ext cx="3751436" cy="287151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FE5158B-261E-0B48-A8BC-5548C0DDA851}"/>
              </a:ext>
            </a:extLst>
          </p:cNvPr>
          <p:cNvSpPr txBox="1"/>
          <p:nvPr/>
        </p:nvSpPr>
        <p:spPr>
          <a:xfrm>
            <a:off x="2864639" y="6176963"/>
            <a:ext cx="26144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Roboto Slab Light" charset="0"/>
                <a:ea typeface="Roboto Slab Light" charset="0"/>
              </a:defRPr>
            </a:lvl1pPr>
          </a:lstStyle>
          <a:p>
            <a:r>
              <a:rPr lang="sv-SE" dirty="0"/>
              <a:t>34 </a:t>
            </a:r>
            <a:r>
              <a:rPr lang="sv-SE" dirty="0" err="1"/>
              <a:t>peptides</a:t>
            </a:r>
            <a:r>
              <a:rPr lang="sv-SE" dirty="0"/>
              <a:t> in 25 </a:t>
            </a:r>
            <a:r>
              <a:rPr lang="sv-SE" dirty="0" err="1"/>
              <a:t>minutes</a:t>
            </a:r>
            <a:endParaRPr lang="sv-S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53ACE63-0B78-7841-97B7-CE237A8EA73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24034"/>
          <a:stretch/>
        </p:blipFill>
        <p:spPr>
          <a:xfrm>
            <a:off x="10674064" y="5777468"/>
            <a:ext cx="1422400" cy="1080532"/>
          </a:xfrm>
          <a:prstGeom prst="rect">
            <a:avLst/>
          </a:prstGeom>
        </p:spPr>
      </p:pic>
      <p:graphicFrame>
        <p:nvGraphicFramePr>
          <p:cNvPr id="18" name="Object 17">
            <a:extLst>
              <a:ext uri="{FF2B5EF4-FFF2-40B4-BE49-F238E27FC236}">
                <a16:creationId xmlns:a16="http://schemas.microsoft.com/office/drawing/2014/main" id="{38B6D3A8-9CF7-1E41-9762-448B20E1198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576040" y="3807923"/>
          <a:ext cx="2163890" cy="1866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0" name="Worksheet" r:id="rId6" imgW="1663700" imgH="1435100" progId="Excel.Sheet.12">
                  <p:embed/>
                </p:oleObj>
              </mc:Choice>
              <mc:Fallback>
                <p:oleObj name="Worksheet" r:id="rId6" imgW="1663700" imgH="1435100" progId="Excel.Sheet.12">
                  <p:embed/>
                  <p:pic>
                    <p:nvPicPr>
                      <p:cNvPr id="18" name="Object 17">
                        <a:extLst>
                          <a:ext uri="{FF2B5EF4-FFF2-40B4-BE49-F238E27FC236}">
                            <a16:creationId xmlns:a16="http://schemas.microsoft.com/office/drawing/2014/main" id="{38B6D3A8-9CF7-1E41-9762-448B20E1198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576040" y="3807923"/>
                        <a:ext cx="2163890" cy="18665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AF29C0EF-7531-2843-87D3-48789F51B6BF}"/>
              </a:ext>
            </a:extLst>
          </p:cNvPr>
          <p:cNvSpPr txBox="1"/>
          <p:nvPr/>
        </p:nvSpPr>
        <p:spPr>
          <a:xfrm>
            <a:off x="6307099" y="3346258"/>
            <a:ext cx="28410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Proteins covered by QPrESTs</a:t>
            </a:r>
          </a:p>
        </p:txBody>
      </p:sp>
    </p:spTree>
    <p:extLst>
      <p:ext uri="{BB962C8B-B14F-4D97-AF65-F5344CB8AC3E}">
        <p14:creationId xmlns:p14="http://schemas.microsoft.com/office/powerpoint/2010/main" val="49997023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BBC180D8-86D1-194D-81FC-3FC0631A8A83}"/>
              </a:ext>
            </a:extLst>
          </p:cNvPr>
          <p:cNvGrpSpPr/>
          <p:nvPr/>
        </p:nvGrpSpPr>
        <p:grpSpPr>
          <a:xfrm>
            <a:off x="1548259" y="1623891"/>
            <a:ext cx="9095482" cy="4666914"/>
            <a:chOff x="1471028" y="1299587"/>
            <a:chExt cx="10263663" cy="5266313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3EAB061-D809-484E-A17D-118A112974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212" t="34893" r="13943" b="10844"/>
            <a:stretch/>
          </p:blipFill>
          <p:spPr>
            <a:xfrm>
              <a:off x="1471028" y="1299587"/>
              <a:ext cx="10263663" cy="753627"/>
            </a:xfrm>
            <a:prstGeom prst="rect">
              <a:avLst/>
            </a:prstGeom>
          </p:spPr>
        </p:pic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3EAD7EE2-9742-254F-9E0B-656A79561D1C}"/>
                </a:ext>
              </a:extLst>
            </p:cNvPr>
            <p:cNvGrpSpPr/>
            <p:nvPr/>
          </p:nvGrpSpPr>
          <p:grpSpPr>
            <a:xfrm>
              <a:off x="1471029" y="3784600"/>
              <a:ext cx="9249942" cy="2781300"/>
              <a:chOff x="760332" y="4025221"/>
              <a:chExt cx="9249942" cy="2781300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FC3FFC00-1DDC-F046-B7A2-669B701BDF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60332" y="4025221"/>
                <a:ext cx="3879850" cy="2781300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BE5FA33E-C7B1-C640-A22A-5D5F6E257D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764505" y="4025221"/>
                <a:ext cx="5245769" cy="2779809"/>
              </a:xfrm>
              <a:prstGeom prst="rect">
                <a:avLst/>
              </a:prstGeom>
            </p:spPr>
          </p:pic>
        </p:grp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F56FB491-266F-0649-8661-7AFE78C4BD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5127" t="35387" r="28657" b="6404"/>
            <a:stretch/>
          </p:blipFill>
          <p:spPr>
            <a:xfrm>
              <a:off x="1471028" y="2152720"/>
              <a:ext cx="7753807" cy="1532373"/>
            </a:xfrm>
            <a:prstGeom prst="rect">
              <a:avLst/>
            </a:prstGeom>
          </p:spPr>
        </p:pic>
      </p:grpSp>
      <p:sp>
        <p:nvSpPr>
          <p:cNvPr id="7" name="Title 1">
            <a:extLst>
              <a:ext uri="{FF2B5EF4-FFF2-40B4-BE49-F238E27FC236}">
                <a16:creationId xmlns:a16="http://schemas.microsoft.com/office/drawing/2014/main" id="{488630FA-1EFF-E147-B3E3-94FD2AE8B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Peptide Selection Process</a:t>
            </a:r>
          </a:p>
        </p:txBody>
      </p:sp>
    </p:spTree>
    <p:extLst>
      <p:ext uri="{BB962C8B-B14F-4D97-AF65-F5344CB8AC3E}">
        <p14:creationId xmlns:p14="http://schemas.microsoft.com/office/powerpoint/2010/main" val="189411776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F5D101-C179-214F-9AED-40067F645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Serial dilution in plasma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68793A-63FB-FB44-978E-BB51AF979A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0" y="1605850"/>
            <a:ext cx="4332253" cy="46849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A359091-BF6B-394B-A52A-4ABB8EDC03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6479" y="1541691"/>
            <a:ext cx="3928183" cy="4690996"/>
          </a:xfrm>
          <a:prstGeom prst="rect">
            <a:avLst/>
          </a:prstGeom>
        </p:spPr>
      </p:pic>
      <p:sp>
        <p:nvSpPr>
          <p:cNvPr id="7" name="Subtitle 6">
            <a:extLst>
              <a:ext uri="{FF2B5EF4-FFF2-40B4-BE49-F238E27FC236}">
                <a16:creationId xmlns:a16="http://schemas.microsoft.com/office/drawing/2014/main" id="{0CE67749-7C11-5542-8B8D-9949B2D7F006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en-US" dirty="0"/>
              <a:t>Reverse Standard Curves</a:t>
            </a:r>
          </a:p>
        </p:txBody>
      </p:sp>
    </p:spTree>
    <p:extLst>
      <p:ext uri="{BB962C8B-B14F-4D97-AF65-F5344CB8AC3E}">
        <p14:creationId xmlns:p14="http://schemas.microsoft.com/office/powerpoint/2010/main" val="393420614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73F950F3-BE4F-7142-8371-01AC109F1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Define Linear Range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5F02D9C-0F94-8544-ADA2-4AC7E0224C5F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7C311E4-A8E6-6443-B693-87A3B991433A}"/>
              </a:ext>
            </a:extLst>
          </p:cNvPr>
          <p:cNvGrpSpPr/>
          <p:nvPr/>
        </p:nvGrpSpPr>
        <p:grpSpPr>
          <a:xfrm>
            <a:off x="1523999" y="1422400"/>
            <a:ext cx="9321802" cy="4641048"/>
            <a:chOff x="1130633" y="1177351"/>
            <a:chExt cx="10108533" cy="5131146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5C2CE54E-47CA-5B49-B17C-572C4334AA39}"/>
                </a:ext>
              </a:extLst>
            </p:cNvPr>
            <p:cNvGrpSpPr/>
            <p:nvPr/>
          </p:nvGrpSpPr>
          <p:grpSpPr>
            <a:xfrm>
              <a:off x="1130633" y="1541691"/>
              <a:ext cx="10108533" cy="4766806"/>
              <a:chOff x="324853" y="1126662"/>
              <a:chExt cx="10108533" cy="4766806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5B9A0074-4383-224C-BD9D-97E10FEF5F5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3290"/>
              <a:stretch/>
            </p:blipFill>
            <p:spPr>
              <a:xfrm>
                <a:off x="5504450" y="1126662"/>
                <a:ext cx="4928936" cy="4766806"/>
              </a:xfrm>
              <a:prstGeom prst="rect">
                <a:avLst/>
              </a:prstGeom>
            </p:spPr>
          </p:pic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F6F2FDD2-1229-2A4A-BD5C-CA8F66A2724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3290"/>
              <a:stretch/>
            </p:blipFill>
            <p:spPr>
              <a:xfrm>
                <a:off x="324853" y="1126662"/>
                <a:ext cx="4928936" cy="4766805"/>
              </a:xfrm>
              <a:prstGeom prst="rect">
                <a:avLst/>
              </a:prstGeom>
            </p:spPr>
          </p:pic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9761B64-7AA8-FE45-A19A-F0BCE6940BC0}"/>
                </a:ext>
              </a:extLst>
            </p:cNvPr>
            <p:cNvSpPr txBox="1"/>
            <p:nvPr/>
          </p:nvSpPr>
          <p:spPr>
            <a:xfrm>
              <a:off x="2971800" y="1177351"/>
              <a:ext cx="98777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APOM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6B8F826-3272-0845-8AF3-594DB606FCB4}"/>
                </a:ext>
              </a:extLst>
            </p:cNvPr>
            <p:cNvSpPr txBox="1"/>
            <p:nvPr/>
          </p:nvSpPr>
          <p:spPr>
            <a:xfrm>
              <a:off x="8737600" y="1177351"/>
              <a:ext cx="87556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APOE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2704560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Performance over time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AE8F0B4-2F7C-8E4D-B67B-A7A44BCE3F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083062" cy="4351338"/>
          </a:xfrm>
        </p:spPr>
        <p:txBody>
          <a:bodyPr/>
          <a:lstStyle/>
          <a:p>
            <a:r>
              <a:rPr lang="en-US" dirty="0"/>
              <a:t>3-by-5 technical evaluation</a:t>
            </a:r>
          </a:p>
          <a:p>
            <a:pPr lvl="1"/>
            <a:r>
              <a:rPr lang="en-US" dirty="0"/>
              <a:t>One plasma sample </a:t>
            </a:r>
            <a:br>
              <a:rPr lang="en-US" dirty="0"/>
            </a:br>
            <a:r>
              <a:rPr lang="en-US" dirty="0"/>
              <a:t>processed over 5 days</a:t>
            </a:r>
          </a:p>
          <a:p>
            <a:pPr lvl="1"/>
            <a:endParaRPr lang="en-US" dirty="0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E01BD37E-635B-9545-8A7F-79606EBA330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632" r="46286" b="41467"/>
          <a:stretch/>
        </p:blipFill>
        <p:spPr>
          <a:xfrm>
            <a:off x="1864473" y="3429000"/>
            <a:ext cx="3467100" cy="2370228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14B55434-2D1F-1640-95AF-D9B7682849E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894" t="12632" b="41467"/>
          <a:stretch/>
        </p:blipFill>
        <p:spPr>
          <a:xfrm>
            <a:off x="5716008" y="3033668"/>
            <a:ext cx="4231527" cy="3444920"/>
          </a:xfrm>
          <a:prstGeom prst="rect">
            <a:avLst/>
          </a:prstGeom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E2463A1B-0131-EA46-BC4A-D7237655F967}"/>
              </a:ext>
            </a:extLst>
          </p:cNvPr>
          <p:cNvGrpSpPr/>
          <p:nvPr/>
        </p:nvGrpSpPr>
        <p:grpSpPr>
          <a:xfrm>
            <a:off x="1365842" y="3173872"/>
            <a:ext cx="9460316" cy="3153904"/>
            <a:chOff x="1409700" y="3594100"/>
            <a:chExt cx="8995035" cy="2998788"/>
          </a:xfrm>
        </p:grpSpPr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84CCA490-31BC-8747-9BBF-41A12DD1814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219" t="62234" r="2899" b="-668"/>
            <a:stretch/>
          </p:blipFill>
          <p:spPr>
            <a:xfrm>
              <a:off x="1409700" y="3594100"/>
              <a:ext cx="8995035" cy="2884488"/>
            </a:xfrm>
            <a:prstGeom prst="rect">
              <a:avLst/>
            </a:prstGeom>
          </p:spPr>
        </p:pic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1059C5BD-80E8-2444-9134-35585F6BE0E4}"/>
                </a:ext>
              </a:extLst>
            </p:cNvPr>
            <p:cNvSpPr/>
            <p:nvPr/>
          </p:nvSpPr>
          <p:spPr>
            <a:xfrm>
              <a:off x="5805617" y="5805488"/>
              <a:ext cx="633283" cy="6223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3F2ED7E9-D0C2-B149-9754-ECC86A781BFE}"/>
                </a:ext>
              </a:extLst>
            </p:cNvPr>
            <p:cNvSpPr/>
            <p:nvPr/>
          </p:nvSpPr>
          <p:spPr>
            <a:xfrm>
              <a:off x="5056317" y="5970588"/>
              <a:ext cx="633283" cy="6223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Subtitle 7">
            <a:extLst>
              <a:ext uri="{FF2B5EF4-FFF2-40B4-BE49-F238E27FC236}">
                <a16:creationId xmlns:a16="http://schemas.microsoft.com/office/drawing/2014/main" id="{0BB6D07F-6B4B-4E40-9E8E-DB0F2BBD0B28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A45246AA-8565-1F4E-8E13-2A189136D6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96036" y="906792"/>
            <a:ext cx="2785406" cy="2801815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1175F411-F7B1-DA43-8B03-3D247E8712E7}"/>
              </a:ext>
            </a:extLst>
          </p:cNvPr>
          <p:cNvSpPr txBox="1"/>
          <p:nvPr/>
        </p:nvSpPr>
        <p:spPr>
          <a:xfrm>
            <a:off x="9826001" y="3749277"/>
            <a:ext cx="1246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14 proteins</a:t>
            </a:r>
          </a:p>
        </p:txBody>
      </p:sp>
    </p:spTree>
    <p:extLst>
      <p:ext uri="{BB962C8B-B14F-4D97-AF65-F5344CB8AC3E}">
        <p14:creationId xmlns:p14="http://schemas.microsoft.com/office/powerpoint/2010/main" val="2945796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7608BCC-6604-0446-BA08-1FE3CD980C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2263" y="1751914"/>
            <a:ext cx="5279145" cy="40386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76AE6CE-F115-7647-8038-3D15AE4C81CD}"/>
              </a:ext>
            </a:extLst>
          </p:cNvPr>
          <p:cNvSpPr/>
          <p:nvPr/>
        </p:nvSpPr>
        <p:spPr>
          <a:xfrm>
            <a:off x="255107" y="2782669"/>
            <a:ext cx="5394425" cy="6463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algn="ctr">
              <a:spcBef>
                <a:spcPct val="0"/>
              </a:spcBef>
            </a:pPr>
            <a:r>
              <a:rPr lang="en-US" sz="2800" cap="all" dirty="0">
                <a:solidFill>
                  <a:srgbClr val="0283C5"/>
                </a:solidFill>
                <a:latin typeface="Roboto Slab" charset="0"/>
                <a:ea typeface="Roboto Slab" charset="0"/>
              </a:rPr>
              <a:t>Accuracy and Precision of SIL Standards spiked to human plasma</a:t>
            </a:r>
          </a:p>
          <a:p>
            <a:pPr algn="ctr">
              <a:spcBef>
                <a:spcPct val="0"/>
              </a:spcBef>
            </a:pPr>
            <a:endParaRPr lang="en-US" sz="2800" cap="all" dirty="0">
              <a:solidFill>
                <a:srgbClr val="0283C5"/>
              </a:solidFill>
              <a:latin typeface="Roboto Slab" charset="0"/>
              <a:ea typeface="Roboto Slab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058643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269D782-A983-1048-8A21-AFC0808448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8854" y="3811524"/>
            <a:ext cx="2311400" cy="965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Effect 1 - Study outline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en-US" dirty="0"/>
              <a:t>Clinical Analysis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9959933-F46F-D144-A8EF-AE46239BCCB4}"/>
              </a:ext>
            </a:extLst>
          </p:cNvPr>
          <p:cNvGrpSpPr/>
          <p:nvPr/>
        </p:nvGrpSpPr>
        <p:grpSpPr>
          <a:xfrm>
            <a:off x="838200" y="1822193"/>
            <a:ext cx="10092316" cy="3978662"/>
            <a:chOff x="5924011" y="3910569"/>
            <a:chExt cx="6095622" cy="2403058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9474CA2-2B6D-5048-99AF-45E212D0FD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1437" r="12717" b="4876"/>
            <a:stretch/>
          </p:blipFill>
          <p:spPr>
            <a:xfrm>
              <a:off x="5924011" y="3910569"/>
              <a:ext cx="4369167" cy="2403058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6C61DAE-6A3A-9E46-8D3D-FDDEBB4535F5}"/>
                </a:ext>
              </a:extLst>
            </p:cNvPr>
            <p:cNvSpPr/>
            <p:nvPr/>
          </p:nvSpPr>
          <p:spPr>
            <a:xfrm>
              <a:off x="10248585" y="4646887"/>
              <a:ext cx="1535335" cy="1371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i="1" dirty="0">
                  <a:solidFill>
                    <a:schemeClr val="tx1"/>
                  </a:solidFill>
                  <a:latin typeface="Helvetica" pitchFamily="2" charset="0"/>
                  <a:cs typeface="Arial" panose="020B0604020202020204" pitchFamily="34" charset="0"/>
                </a:rPr>
                <a:t>FDA approved Omega-3 </a:t>
              </a:r>
              <a:br>
                <a:rPr lang="en-US" sz="1400" i="1" dirty="0">
                  <a:solidFill>
                    <a:schemeClr val="tx1"/>
                  </a:solidFill>
                  <a:latin typeface="Helvetica" pitchFamily="2" charset="0"/>
                  <a:cs typeface="Arial" panose="020B0604020202020204" pitchFamily="34" charset="0"/>
                </a:rPr>
              </a:br>
              <a:r>
                <a:rPr lang="en-US" sz="1400" i="1" dirty="0">
                  <a:solidFill>
                    <a:schemeClr val="tx1"/>
                  </a:solidFill>
                  <a:latin typeface="Helvetica" pitchFamily="2" charset="0"/>
                  <a:cs typeface="Arial" panose="020B0604020202020204" pitchFamily="34" charset="0"/>
                </a:rPr>
                <a:t>fatty acid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5896F79-BFCD-3942-A1AA-57B87CAA6A1D}"/>
                </a:ext>
              </a:extLst>
            </p:cNvPr>
            <p:cNvSpPr/>
            <p:nvPr/>
          </p:nvSpPr>
          <p:spPr>
            <a:xfrm>
              <a:off x="10484298" y="5744370"/>
              <a:ext cx="1535335" cy="1371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i="1" dirty="0">
                  <a:solidFill>
                    <a:schemeClr val="tx1"/>
                  </a:solidFill>
                  <a:latin typeface="Helvetica" pitchFamily="2" charset="0"/>
                  <a:cs typeface="Arial" panose="020B0604020202020204" pitchFamily="34" charset="0"/>
                </a:rPr>
                <a:t>TRICOR</a:t>
              </a: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173419CD-2DA5-F640-AAE3-E94ABCF754B9}"/>
              </a:ext>
            </a:extLst>
          </p:cNvPr>
          <p:cNvSpPr/>
          <p:nvPr/>
        </p:nvSpPr>
        <p:spPr>
          <a:xfrm>
            <a:off x="1872346" y="4562533"/>
            <a:ext cx="6516168" cy="17637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160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Quantify Change from Base-Line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EF375B-5AAA-E646-B562-3EC463D3BB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0400" y="1775590"/>
            <a:ext cx="7391400" cy="412266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21B86EB-30FA-8F43-9B8E-146C6B5974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2696" y="1333031"/>
            <a:ext cx="3753150" cy="5210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164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Results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C2F48E-927E-BA47-8ABB-BBD215A25F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0078" y="1747173"/>
            <a:ext cx="9659717" cy="389162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74C4842-8468-314A-9146-314657C14CB1}"/>
              </a:ext>
            </a:extLst>
          </p:cNvPr>
          <p:cNvSpPr/>
          <p:nvPr/>
        </p:nvSpPr>
        <p:spPr>
          <a:xfrm>
            <a:off x="7215712" y="6457890"/>
            <a:ext cx="512377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i="1" dirty="0"/>
              <a:t>Hober et al. (2019) Absolute Quantification of Apolipoproteins Following Treatment with Omega-3 Carboxylic Acids and Fenofibrate Using a High Precision SIS PrEST -Based SRM, MCP</a:t>
            </a:r>
          </a:p>
        </p:txBody>
      </p:sp>
    </p:spTree>
    <p:extLst>
      <p:ext uri="{BB962C8B-B14F-4D97-AF65-F5344CB8AC3E}">
        <p14:creationId xmlns:p14="http://schemas.microsoft.com/office/powerpoint/2010/main" val="110305304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D0EE454-7026-9040-AE40-2507CE2ABC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263581" cy="4351338"/>
          </a:xfrm>
        </p:spPr>
        <p:txBody>
          <a:bodyPr>
            <a:normAutofit lnSpcReduction="10000"/>
          </a:bodyPr>
          <a:lstStyle/>
          <a:p>
            <a:pPr lvl="1"/>
            <a:r>
              <a:rPr lang="en-US" dirty="0"/>
              <a:t>Immunoassays are an imperfect solution to the protein quantitation problem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Add the internal standard as early as possible to account for sample preparation errors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Think about what type of quantification accuracy/precision you need</a:t>
            </a:r>
          </a:p>
          <a:p>
            <a:pPr lvl="1"/>
            <a:endParaRPr lang="en-US" dirty="0"/>
          </a:p>
          <a:p>
            <a:pPr lvl="1"/>
            <a:r>
              <a:rPr lang="en-US" baseline="30000" dirty="0"/>
              <a:t>13</a:t>
            </a:r>
            <a:r>
              <a:rPr lang="en-US" dirty="0"/>
              <a:t>C labeled internal standards aren’t perfect, but the best alternative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B7E9B44A-08B0-A048-BA80-6145B3224CE7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7787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Benefits of Mass spectrometry</a:t>
            </a:r>
          </a:p>
        </p:txBody>
      </p:sp>
      <p:sp>
        <p:nvSpPr>
          <p:cNvPr id="18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No affinity reagent needed</a:t>
            </a:r>
          </a:p>
          <a:p>
            <a:r>
              <a:rPr lang="en-US" dirty="0"/>
              <a:t>High precision</a:t>
            </a:r>
          </a:p>
          <a:p>
            <a:r>
              <a:rPr lang="en-US" dirty="0"/>
              <a:t>Good linear range</a:t>
            </a:r>
          </a:p>
          <a:p>
            <a:r>
              <a:rPr lang="en-US" dirty="0"/>
              <a:t>Good sensitivity</a:t>
            </a:r>
          </a:p>
          <a:p>
            <a:r>
              <a:rPr lang="en-US" dirty="0"/>
              <a:t>High multiplexing capability</a:t>
            </a:r>
          </a:p>
          <a:p>
            <a:endParaRPr lang="en-US" dirty="0"/>
          </a:p>
          <a:p>
            <a:r>
              <a:rPr lang="en-US" dirty="0"/>
              <a:t>Drawbacks</a:t>
            </a:r>
          </a:p>
          <a:p>
            <a:pPr lvl="1"/>
            <a:r>
              <a:rPr lang="en-US" dirty="0"/>
              <a:t>Expensive instrumentation</a:t>
            </a:r>
          </a:p>
          <a:p>
            <a:pPr lvl="1"/>
            <a:r>
              <a:rPr lang="en-US" dirty="0"/>
              <a:t>Low throughput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BAE28A8-781B-9545-8CBD-3C1BA40BCC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1302" y="1935371"/>
            <a:ext cx="4243316" cy="3401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90305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7433F0-F753-0E46-9644-263E2B557E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after the break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24FF49-F98C-E241-85F2-9305C4A7DE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7900951" cy="4351338"/>
          </a:xfrm>
        </p:spPr>
        <p:txBody>
          <a:bodyPr/>
          <a:lstStyle/>
          <a:p>
            <a:r>
              <a:rPr lang="en-US" dirty="0"/>
              <a:t>Work with one DIA dataset</a:t>
            </a:r>
          </a:p>
          <a:p>
            <a:r>
              <a:rPr lang="en-US" dirty="0"/>
              <a:t>Human plasma</a:t>
            </a:r>
          </a:p>
          <a:p>
            <a:pPr lvl="1"/>
            <a:r>
              <a:rPr lang="en-US" dirty="0"/>
              <a:t>Individuals from two groups</a:t>
            </a:r>
          </a:p>
          <a:p>
            <a:pPr lvl="1"/>
            <a:r>
              <a:rPr lang="en-US" dirty="0"/>
              <a:t>QC samples</a:t>
            </a:r>
          </a:p>
          <a:p>
            <a:r>
              <a:rPr lang="en-US" dirty="0"/>
              <a:t>Peptide quantification</a:t>
            </a:r>
          </a:p>
          <a:p>
            <a:pPr lvl="1"/>
            <a:r>
              <a:rPr lang="en-US" dirty="0"/>
              <a:t>Differential expression analysis</a:t>
            </a:r>
          </a:p>
          <a:p>
            <a:r>
              <a:rPr lang="en-US" dirty="0"/>
              <a:t>Validation using internal standards (SRM)</a:t>
            </a:r>
          </a:p>
          <a:p>
            <a:endParaRPr lang="en-US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9C68355-C011-B649-A835-BC79F2F017A8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65844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491116" y="2161124"/>
            <a:ext cx="6096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Roboto Slab" charset="0"/>
                <a:ea typeface="Roboto Slab" charset="0"/>
                <a:cs typeface="Roboto Slab" charset="0"/>
              </a:rPr>
              <a:t>Mathias </a:t>
            </a:r>
            <a:r>
              <a:rPr lang="en-US" sz="2400" dirty="0" err="1">
                <a:solidFill>
                  <a:schemeClr val="bg1">
                    <a:lumMod val="50000"/>
                  </a:schemeClr>
                </a:solidFill>
                <a:latin typeface="Roboto Slab" charset="0"/>
                <a:ea typeface="Roboto Slab" charset="0"/>
                <a:cs typeface="Roboto Slab" charset="0"/>
              </a:rPr>
              <a:t>Uhl</a:t>
            </a:r>
            <a:r>
              <a:rPr lang="sv-SE" sz="2400" dirty="0" err="1">
                <a:solidFill>
                  <a:schemeClr val="bg1">
                    <a:lumMod val="50000"/>
                  </a:schemeClr>
                </a:solidFill>
                <a:latin typeface="Roboto Slab" charset="0"/>
                <a:ea typeface="Roboto Slab" charset="0"/>
                <a:cs typeface="Roboto Slab" charset="0"/>
              </a:rPr>
              <a:t>é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Roboto Slab" charset="0"/>
                <a:ea typeface="Roboto Slab" charset="0"/>
                <a:cs typeface="Roboto Slab" charset="0"/>
              </a:rPr>
              <a:t>n</a:t>
            </a:r>
          </a:p>
          <a:p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Roboto Slab" charset="0"/>
                <a:ea typeface="Roboto Slab" charset="0"/>
                <a:cs typeface="Roboto Slab" charset="0"/>
              </a:rPr>
              <a:t>Andreas Hober</a:t>
            </a:r>
          </a:p>
          <a:p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Roboto Slab" charset="0"/>
                <a:ea typeface="Roboto Slab" charset="0"/>
                <a:cs typeface="Roboto Slab" charset="0"/>
              </a:rPr>
              <a:t>David </a:t>
            </a:r>
            <a:r>
              <a:rPr lang="en-US" sz="2400" dirty="0" err="1">
                <a:solidFill>
                  <a:schemeClr val="bg1">
                    <a:lumMod val="50000"/>
                  </a:schemeClr>
                </a:solidFill>
                <a:latin typeface="Roboto Slab" charset="0"/>
                <a:ea typeface="Roboto Slab" charset="0"/>
                <a:cs typeface="Roboto Slab" charset="0"/>
              </a:rPr>
              <a:t>Kotol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Roboto Slab" charset="0"/>
              <a:ea typeface="Roboto Slab" charset="0"/>
              <a:cs typeface="Roboto Slab" charset="0"/>
            </a:endParaRPr>
          </a:p>
          <a:p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Roboto Slab" charset="0"/>
                <a:ea typeface="Roboto Slab" charset="0"/>
                <a:cs typeface="Roboto Slab" charset="0"/>
              </a:rPr>
              <a:t>Björn </a:t>
            </a:r>
            <a:r>
              <a:rPr lang="en-US" sz="2400" dirty="0" err="1">
                <a:solidFill>
                  <a:schemeClr val="bg1">
                    <a:lumMod val="50000"/>
                  </a:schemeClr>
                </a:solidFill>
                <a:latin typeface="Roboto Slab" charset="0"/>
                <a:ea typeface="Roboto Slab" charset="0"/>
                <a:cs typeface="Roboto Slab" charset="0"/>
              </a:rPr>
              <a:t>Forsström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Roboto Slab" charset="0"/>
              <a:ea typeface="Roboto Slab" charset="0"/>
              <a:cs typeface="Roboto Slab" charset="0"/>
            </a:endParaRPr>
          </a:p>
          <a:p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Roboto Slab" charset="0"/>
                <a:ea typeface="Roboto Slab" charset="0"/>
                <a:cs typeface="Roboto Slab" charset="0"/>
              </a:rPr>
              <a:t>Linn Fagerberg</a:t>
            </a:r>
          </a:p>
        </p:txBody>
      </p:sp>
      <p:sp>
        <p:nvSpPr>
          <p:cNvPr id="9" name="Subtitle 7"/>
          <p:cNvSpPr>
            <a:spLocks noGrp="1"/>
          </p:cNvSpPr>
          <p:nvPr>
            <p:ph type="subTitle" idx="13"/>
          </p:nvPr>
        </p:nvSpPr>
        <p:spPr>
          <a:xfrm>
            <a:off x="1491116" y="1828054"/>
            <a:ext cx="4082143" cy="368980"/>
          </a:xfrm>
        </p:spPr>
        <p:txBody>
          <a:bodyPr/>
          <a:lstStyle/>
          <a:p>
            <a:r>
              <a:rPr lang="en-US" dirty="0">
                <a:solidFill>
                  <a:srgbClr val="0283C5"/>
                </a:solidFill>
              </a:rPr>
              <a:t>Scilifelab</a:t>
            </a:r>
          </a:p>
        </p:txBody>
      </p:sp>
      <p:pic>
        <p:nvPicPr>
          <p:cNvPr id="6" name="Picture 30" descr="kaw.jpg">
            <a:extLst>
              <a:ext uri="{FF2B5EF4-FFF2-40B4-BE49-F238E27FC236}">
                <a16:creationId xmlns:a16="http://schemas.microsoft.com/office/drawing/2014/main" id="{E679D9DD-E598-114A-8D7F-EB2C77BC36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31986" y="5880795"/>
            <a:ext cx="1443038" cy="7515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 descr="test-1.tiff">
            <a:extLst>
              <a:ext uri="{FF2B5EF4-FFF2-40B4-BE49-F238E27FC236}">
                <a16:creationId xmlns:a16="http://schemas.microsoft.com/office/drawing/2014/main" id="{F1D1D70C-6B0A-A046-B834-E8511B8D1F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78281" y="5987140"/>
            <a:ext cx="2348865" cy="538832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E3A1D306-406D-1A42-8200-DC0BB6C664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7195"/>
            <a:ext cx="10515600" cy="956805"/>
          </a:xfrm>
        </p:spPr>
        <p:txBody>
          <a:bodyPr>
            <a:normAutofit/>
          </a:bodyPr>
          <a:lstStyle/>
          <a:p>
            <a:r>
              <a:rPr lang="en-US" dirty="0"/>
              <a:t>Acknowledgements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BE06BFF-774B-B14D-AEC2-4402D59AE3FF}"/>
              </a:ext>
            </a:extLst>
          </p:cNvPr>
          <p:cNvSpPr/>
          <p:nvPr/>
        </p:nvSpPr>
        <p:spPr>
          <a:xfrm>
            <a:off x="5009016" y="2161124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Roboto Slab" charset="0"/>
                <a:ea typeface="Roboto Slab" charset="0"/>
                <a:cs typeface="Roboto Slab" charset="0"/>
              </a:rPr>
              <a:t>Tasso </a:t>
            </a:r>
            <a:r>
              <a:rPr lang="en-US" sz="2400" dirty="0" err="1">
                <a:solidFill>
                  <a:schemeClr val="bg1">
                    <a:lumMod val="50000"/>
                  </a:schemeClr>
                </a:solidFill>
                <a:latin typeface="Roboto Slab" charset="0"/>
                <a:ea typeface="Roboto Slab" charset="0"/>
                <a:cs typeface="Roboto Slab" charset="0"/>
              </a:rPr>
              <a:t>Miliotis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Roboto Slab" charset="0"/>
              <a:ea typeface="Roboto Slab" charset="0"/>
              <a:cs typeface="Roboto Slab" charset="0"/>
            </a:endParaRPr>
          </a:p>
        </p:txBody>
      </p:sp>
      <p:sp>
        <p:nvSpPr>
          <p:cNvPr id="11" name="Subtitle 7">
            <a:extLst>
              <a:ext uri="{FF2B5EF4-FFF2-40B4-BE49-F238E27FC236}">
                <a16:creationId xmlns:a16="http://schemas.microsoft.com/office/drawing/2014/main" id="{9CEF5CD5-4262-2C45-B8BB-2DA6EB434504}"/>
              </a:ext>
            </a:extLst>
          </p:cNvPr>
          <p:cNvSpPr txBox="1">
            <a:spLocks/>
          </p:cNvSpPr>
          <p:nvPr/>
        </p:nvSpPr>
        <p:spPr>
          <a:xfrm>
            <a:off x="5009016" y="1828054"/>
            <a:ext cx="4082143" cy="3689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0" kern="1200" cap="small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 Slab" charset="0"/>
                <a:ea typeface="Roboto Slab" charset="0"/>
                <a:cs typeface="Roboto Slab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283C5"/>
                </a:solidFill>
              </a:rPr>
              <a:t>Astra Zeneca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59063AB-A4AE-2643-90B4-4E041E7C93F6}"/>
              </a:ext>
            </a:extLst>
          </p:cNvPr>
          <p:cNvSpPr/>
          <p:nvPr/>
        </p:nvSpPr>
        <p:spPr>
          <a:xfrm>
            <a:off x="5009016" y="3167580"/>
            <a:ext cx="6096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Roboto Slab" charset="0"/>
                <a:ea typeface="Roboto Slab" charset="0"/>
                <a:cs typeface="Roboto Slab" charset="0"/>
              </a:rPr>
              <a:t>Anne-Sophie </a:t>
            </a:r>
            <a:r>
              <a:rPr lang="en-US" sz="2400" dirty="0" err="1">
                <a:solidFill>
                  <a:schemeClr val="bg1">
                    <a:lumMod val="50000"/>
                  </a:schemeClr>
                </a:solidFill>
                <a:latin typeface="Roboto Slab" charset="0"/>
                <a:ea typeface="Roboto Slab" charset="0"/>
                <a:cs typeface="Roboto Slab" charset="0"/>
              </a:rPr>
              <a:t>Svensson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Roboto Slab" charset="0"/>
              <a:ea typeface="Roboto Slab" charset="0"/>
              <a:cs typeface="Roboto Slab" charset="0"/>
            </a:endParaRPr>
          </a:p>
          <a:p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Roboto Slab" charset="0"/>
                <a:ea typeface="Roboto Slab" charset="0"/>
                <a:cs typeface="Roboto Slab" charset="0"/>
              </a:rPr>
              <a:t>Anna </a:t>
            </a:r>
            <a:r>
              <a:rPr lang="en-US" sz="2400" dirty="0" err="1">
                <a:solidFill>
                  <a:schemeClr val="bg1">
                    <a:lumMod val="50000"/>
                  </a:schemeClr>
                </a:solidFill>
                <a:latin typeface="Roboto Slab" charset="0"/>
                <a:ea typeface="Roboto Slab" charset="0"/>
                <a:cs typeface="Roboto Slab" charset="0"/>
              </a:rPr>
              <a:t>Berling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Roboto Slab" charset="0"/>
              <a:ea typeface="Roboto Slab" charset="0"/>
              <a:cs typeface="Roboto Slab" charset="0"/>
            </a:endParaRPr>
          </a:p>
          <a:p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Roboto Slab" charset="0"/>
                <a:ea typeface="Roboto Slab" charset="0"/>
                <a:cs typeface="Roboto Slab" charset="0"/>
              </a:rPr>
              <a:t>Hanna </a:t>
            </a:r>
            <a:r>
              <a:rPr lang="en-US" sz="2400" dirty="0" err="1">
                <a:solidFill>
                  <a:schemeClr val="bg1">
                    <a:lumMod val="50000"/>
                  </a:schemeClr>
                </a:solidFill>
                <a:latin typeface="Roboto Slab" charset="0"/>
                <a:ea typeface="Roboto Slab" charset="0"/>
                <a:cs typeface="Roboto Slab" charset="0"/>
              </a:rPr>
              <a:t>Tegel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Roboto Slab" charset="0"/>
              <a:ea typeface="Roboto Slab" charset="0"/>
              <a:cs typeface="Roboto Slab" charset="0"/>
            </a:endParaRPr>
          </a:p>
          <a:p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Roboto Slab" charset="0"/>
                <a:ea typeface="Roboto Slab" charset="0"/>
                <a:cs typeface="Roboto Slab" charset="0"/>
              </a:rPr>
              <a:t>Sophia Hober</a:t>
            </a:r>
          </a:p>
          <a:p>
            <a:endParaRPr lang="en-US" sz="2400" dirty="0">
              <a:solidFill>
                <a:schemeClr val="bg1">
                  <a:lumMod val="50000"/>
                </a:schemeClr>
              </a:solidFill>
              <a:latin typeface="Roboto Slab" charset="0"/>
              <a:ea typeface="Roboto Slab" charset="0"/>
              <a:cs typeface="Roboto Slab" charset="0"/>
            </a:endParaRPr>
          </a:p>
        </p:txBody>
      </p:sp>
      <p:sp>
        <p:nvSpPr>
          <p:cNvPr id="13" name="Subtitle 7">
            <a:extLst>
              <a:ext uri="{FF2B5EF4-FFF2-40B4-BE49-F238E27FC236}">
                <a16:creationId xmlns:a16="http://schemas.microsoft.com/office/drawing/2014/main" id="{D046A986-1517-6E43-B77D-A0B5BBD10EA6}"/>
              </a:ext>
            </a:extLst>
          </p:cNvPr>
          <p:cNvSpPr txBox="1">
            <a:spLocks/>
          </p:cNvSpPr>
          <p:nvPr/>
        </p:nvSpPr>
        <p:spPr>
          <a:xfrm>
            <a:off x="5009016" y="2834510"/>
            <a:ext cx="4082143" cy="3689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0" kern="1200" cap="small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 Slab" charset="0"/>
                <a:ea typeface="Roboto Slab" charset="0"/>
                <a:cs typeface="Roboto Slab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283C5"/>
                </a:solidFill>
              </a:rPr>
              <a:t>Protein production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9A0282B-FF72-FE4E-A65C-D3CDDC971FB6}"/>
              </a:ext>
            </a:extLst>
          </p:cNvPr>
          <p:cNvSpPr/>
          <p:nvPr/>
        </p:nvSpPr>
        <p:spPr>
          <a:xfrm>
            <a:off x="5009016" y="4939685"/>
            <a:ext cx="1954061" cy="369332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000" cap="small" dirty="0">
                <a:solidFill>
                  <a:srgbClr val="0283C5"/>
                </a:solidFill>
                <a:latin typeface="Roboto Slab" charset="0"/>
                <a:ea typeface="Roboto Slab" charset="0"/>
              </a:rPr>
              <a:t>The Skyline Team</a:t>
            </a:r>
          </a:p>
        </p:txBody>
      </p:sp>
    </p:spTree>
    <p:extLst>
      <p:ext uri="{BB962C8B-B14F-4D97-AF65-F5344CB8AC3E}">
        <p14:creationId xmlns:p14="http://schemas.microsoft.com/office/powerpoint/2010/main" val="4217317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Understanding a Mass spectra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996B8F32-1BE4-F148-8340-0B5440CC63D9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993DC87-C295-544A-AF4E-9104DE888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1896" y="2586132"/>
            <a:ext cx="5905988" cy="39609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C3B2B44-906B-2341-9297-7C1A7797AF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0297" y="1279281"/>
            <a:ext cx="4719827" cy="2149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620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a02fig02M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96" r="15959" b="19237"/>
          <a:stretch/>
        </p:blipFill>
        <p:spPr>
          <a:xfrm>
            <a:off x="6906864" y="4246329"/>
            <a:ext cx="2560930" cy="93225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OVerview</a:t>
            </a:r>
            <a:endParaRPr lang="en-US" dirty="0"/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996B8F32-1BE4-F148-8340-0B5440CC63D9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4931" y="1858769"/>
            <a:ext cx="1626615" cy="4677422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981200" y="1476480"/>
            <a:ext cx="24515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sz="2000" dirty="0">
                <a:solidFill>
                  <a:prstClr val="black"/>
                </a:solidFill>
                <a:latin typeface="Helvetica"/>
                <a:cs typeface="Helvetica"/>
              </a:rPr>
              <a:t>Sample Preparation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277864" y="1868539"/>
            <a:ext cx="14386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sz="2000" dirty="0">
                <a:solidFill>
                  <a:prstClr val="black"/>
                </a:solidFill>
                <a:latin typeface="Helvetica"/>
                <a:cs typeface="Helvetica"/>
              </a:rPr>
              <a:t>LC-MS/MS</a:t>
            </a:r>
          </a:p>
        </p:txBody>
      </p:sp>
      <p:pic>
        <p:nvPicPr>
          <p:cNvPr id="21" name="Picture 20" descr="Orbitrap_QEHF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6856" y="2312276"/>
            <a:ext cx="2140584" cy="1541220"/>
          </a:xfrm>
          <a:prstGeom prst="rect">
            <a:avLst/>
          </a:prstGeom>
        </p:spPr>
      </p:pic>
      <p:pic>
        <p:nvPicPr>
          <p:cNvPr id="23" name="Picture 22" descr="imgres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6504" y="5265557"/>
            <a:ext cx="2149714" cy="1025248"/>
          </a:xfrm>
          <a:prstGeom prst="rect">
            <a:avLst/>
          </a:prstGeom>
        </p:spPr>
      </p:pic>
      <p:pic>
        <p:nvPicPr>
          <p:cNvPr id="24" name="Picture 23" descr="imgres.jp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6219" y="4815079"/>
            <a:ext cx="1656711" cy="1475726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7791361" y="3713792"/>
            <a:ext cx="12875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sz="2000" dirty="0">
                <a:solidFill>
                  <a:prstClr val="black"/>
                </a:solidFill>
                <a:latin typeface="Helvetica"/>
                <a:cs typeface="Helvetica"/>
              </a:rPr>
              <a:t>Detectors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0690456" y="5454912"/>
            <a:ext cx="8050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sz="1400" i="1" dirty="0" err="1">
                <a:solidFill>
                  <a:prstClr val="black"/>
                </a:solidFill>
                <a:latin typeface="Calibri"/>
              </a:rPr>
              <a:t>Orbitrap</a:t>
            </a:r>
            <a:endParaRPr lang="en-US" sz="1400" i="1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9116582" y="4061664"/>
            <a:ext cx="15128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sz="1400" i="1" dirty="0">
                <a:solidFill>
                  <a:prstClr val="black"/>
                </a:solidFill>
                <a:latin typeface="Calibri"/>
              </a:rPr>
              <a:t>Triple quadrupole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977425" y="6182206"/>
            <a:ext cx="16595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sz="1400" i="1" dirty="0">
                <a:solidFill>
                  <a:prstClr val="black"/>
                </a:solidFill>
                <a:latin typeface="Calibri"/>
              </a:rPr>
              <a:t>Time-of-flight (TOF)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84777E6-E719-5940-B908-0475D901673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37974" r="3797" b="10012"/>
          <a:stretch/>
        </p:blipFill>
        <p:spPr>
          <a:xfrm>
            <a:off x="7647732" y="963653"/>
            <a:ext cx="2927200" cy="106059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ACA4787-525A-794E-9087-BAA8A7797870}"/>
              </a:ext>
            </a:extLst>
          </p:cNvPr>
          <p:cNvSpPr txBox="1"/>
          <p:nvPr/>
        </p:nvSpPr>
        <p:spPr>
          <a:xfrm>
            <a:off x="7791361" y="230345"/>
            <a:ext cx="38186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  <a:latin typeface="Helvetica" pitchFamily="2" charset="0"/>
              </a:rPr>
              <a:t>Monoisotopic mass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latin typeface="Helvetica" pitchFamily="2" charset="0"/>
              </a:rPr>
              <a:t>Mass of the most abundant isotope of a molecule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latin typeface="Helvetica" pitchFamily="2" charset="0"/>
              </a:rPr>
              <a:t>Measured in </a:t>
            </a:r>
            <a:r>
              <a:rPr lang="en-US" sz="1200" dirty="0" err="1">
                <a:latin typeface="Helvetica" pitchFamily="2" charset="0"/>
              </a:rPr>
              <a:t>amu</a:t>
            </a:r>
            <a:r>
              <a:rPr lang="en-US" sz="1200" dirty="0">
                <a:latin typeface="Helvetica" pitchFamily="2" charset="0"/>
              </a:rPr>
              <a:t> or Da</a:t>
            </a:r>
          </a:p>
        </p:txBody>
      </p:sp>
    </p:spTree>
    <p:extLst>
      <p:ext uri="{BB962C8B-B14F-4D97-AF65-F5344CB8AC3E}">
        <p14:creationId xmlns:p14="http://schemas.microsoft.com/office/powerpoint/2010/main" val="374447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8" grpId="0"/>
      <p:bldP spid="29" grpId="0"/>
      <p:bldP spid="30" grpId="0"/>
      <p:bldP spid="31" grpId="0"/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3295B9-3521-904C-A70C-02059A0B3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Proteomics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C01803-5FDC-8B4C-A675-D2BE343FDD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Bottom-down</a:t>
            </a:r>
          </a:p>
          <a:p>
            <a:pPr lvl="1"/>
            <a:r>
              <a:rPr lang="en-US" dirty="0"/>
              <a:t>Analyzing proteins</a:t>
            </a:r>
          </a:p>
          <a:p>
            <a:endParaRPr lang="en-US" dirty="0"/>
          </a:p>
          <a:p>
            <a:r>
              <a:rPr lang="en-US" dirty="0"/>
              <a:t>Bottom-up</a:t>
            </a:r>
          </a:p>
          <a:p>
            <a:pPr lvl="1"/>
            <a:r>
              <a:rPr lang="en-US" dirty="0"/>
              <a:t>Analyzing peptides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6652EFA7-A200-E249-8CBB-3DAA606C64DE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00B3B4-FAE0-7A45-8D7B-C2CD43166A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7896" y="824371"/>
            <a:ext cx="2998750" cy="520925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D182367-24D2-6E42-B343-5FB451042110}"/>
              </a:ext>
            </a:extLst>
          </p:cNvPr>
          <p:cNvSpPr txBox="1"/>
          <p:nvPr/>
        </p:nvSpPr>
        <p:spPr>
          <a:xfrm>
            <a:off x="8201292" y="6566400"/>
            <a:ext cx="39907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Figure: https://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en.wikipedia.org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/wiki/Bottom-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up_proteomics</a:t>
            </a:r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55432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AEB5F24D-9AA9-B04A-AB8B-0AD77192F97D}">
  <we:reference id="wa104381063" version="1.0.0.0" store="en-US" storeType="OMEX"/>
  <we:alternateReferences/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23298</TotalTime>
  <Words>2399</Words>
  <Application>Microsoft Macintosh PowerPoint</Application>
  <PresentationFormat>Widescreen</PresentationFormat>
  <Paragraphs>536</Paragraphs>
  <Slides>61</Slides>
  <Notes>54</Notes>
  <HiddenSlides>0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73" baseType="lpstr">
      <vt:lpstr>Arial</vt:lpstr>
      <vt:lpstr>Arial</vt:lpstr>
      <vt:lpstr>Calibri</vt:lpstr>
      <vt:lpstr>Calibri Light</vt:lpstr>
      <vt:lpstr>Century Gothic</vt:lpstr>
      <vt:lpstr>Harding</vt:lpstr>
      <vt:lpstr>Helvetica</vt:lpstr>
      <vt:lpstr>Palatino</vt:lpstr>
      <vt:lpstr>Roboto Slab</vt:lpstr>
      <vt:lpstr>Roboto Slab Light</vt:lpstr>
      <vt:lpstr>Office Theme</vt:lpstr>
      <vt:lpstr>Worksheet</vt:lpstr>
      <vt:lpstr>Quantitative PRoteomics</vt:lpstr>
      <vt:lpstr>Lecture outline</vt:lpstr>
      <vt:lpstr>Proteomics</vt:lpstr>
      <vt:lpstr>Intended learning outcomes</vt:lpstr>
      <vt:lpstr>Why do we need Proteomics</vt:lpstr>
      <vt:lpstr>Benefits of Mass spectrometry</vt:lpstr>
      <vt:lpstr>Understanding a Mass spectra</vt:lpstr>
      <vt:lpstr>OVerview</vt:lpstr>
      <vt:lpstr>Proteomics</vt:lpstr>
      <vt:lpstr>Analyzing Peptides</vt:lpstr>
      <vt:lpstr>Peptide Fragmentation</vt:lpstr>
      <vt:lpstr>PowerPoint Presentation</vt:lpstr>
      <vt:lpstr>Identifying peptides</vt:lpstr>
      <vt:lpstr>Database search</vt:lpstr>
      <vt:lpstr>Parsimony</vt:lpstr>
      <vt:lpstr>Controlling The False discovery Rate</vt:lpstr>
      <vt:lpstr>Label free Quantification</vt:lpstr>
      <vt:lpstr>Ion intensity</vt:lpstr>
      <vt:lpstr>Label free quantification </vt:lpstr>
      <vt:lpstr>Quantitative Proteomics</vt:lpstr>
      <vt:lpstr>Discovery vs Targeted</vt:lpstr>
      <vt:lpstr>Ion Sampling Strategies</vt:lpstr>
      <vt:lpstr>Instrumentation for Targeted Proteomics</vt:lpstr>
      <vt:lpstr>Robust Quantification</vt:lpstr>
      <vt:lpstr>Standard Curves</vt:lpstr>
      <vt:lpstr>Quantitative proteomics</vt:lpstr>
      <vt:lpstr>Spectrum Count ≉ MS intensity</vt:lpstr>
      <vt:lpstr>Standard Curves</vt:lpstr>
      <vt:lpstr>Targeted workflow</vt:lpstr>
      <vt:lpstr>DIA workflow</vt:lpstr>
      <vt:lpstr>Data Independent Acquisition</vt:lpstr>
      <vt:lpstr>Comprehensive MS/MS Acquisition</vt:lpstr>
      <vt:lpstr>Building a spectral library</vt:lpstr>
      <vt:lpstr>Deconvoluting DIA runs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Toolbox for proteomics</vt:lpstr>
      <vt:lpstr>Recombinant Protein fragments</vt:lpstr>
      <vt:lpstr>Full-length vs Protein Fragment</vt:lpstr>
      <vt:lpstr>Full-length vs Protein Fragment</vt:lpstr>
      <vt:lpstr>Full-length vs Protein Fragment</vt:lpstr>
      <vt:lpstr>PowerPoint Presentation</vt:lpstr>
      <vt:lpstr>What peptide shall we use?</vt:lpstr>
      <vt:lpstr>Selecting the optimal peptide</vt:lpstr>
      <vt:lpstr>PEPTIDE formation Kinetics</vt:lpstr>
      <vt:lpstr>Apolipoproteins</vt:lpstr>
      <vt:lpstr>SRM assay generation</vt:lpstr>
      <vt:lpstr>Peptide Selection Process</vt:lpstr>
      <vt:lpstr>Serial dilution in plasma</vt:lpstr>
      <vt:lpstr>Define Linear Range</vt:lpstr>
      <vt:lpstr>Performance over time</vt:lpstr>
      <vt:lpstr>PowerPoint Presentation</vt:lpstr>
      <vt:lpstr>Effect 1 - Study outline</vt:lpstr>
      <vt:lpstr>Quantify Change from Base-Line</vt:lpstr>
      <vt:lpstr>Results</vt:lpstr>
      <vt:lpstr>Summary</vt:lpstr>
      <vt:lpstr>Workshop after the break</vt:lpstr>
      <vt:lpstr>Acknowledgements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Antibody Validation using MS</dc:title>
  <dc:creator>Microsoft Office User</dc:creator>
  <cp:lastModifiedBy>Fredrik Edfors</cp:lastModifiedBy>
  <cp:revision>339</cp:revision>
  <dcterms:created xsi:type="dcterms:W3CDTF">2017-12-12T12:45:37Z</dcterms:created>
  <dcterms:modified xsi:type="dcterms:W3CDTF">2020-02-18T16:08:34Z</dcterms:modified>
</cp:coreProperties>
</file>